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7" r:id="rId5"/>
    <p:sldMasterId id="2147483682" r:id="rId6"/>
    <p:sldMasterId id="2147483670" r:id="rId7"/>
    <p:sldMasterId id="2147483690" r:id="rId8"/>
  </p:sldMasterIdLst>
  <p:notesMasterIdLst>
    <p:notesMasterId r:id="rId43"/>
  </p:notesMasterIdLst>
  <p:sldIdLst>
    <p:sldId id="261" r:id="rId9"/>
    <p:sldId id="578" r:id="rId10"/>
    <p:sldId id="310" r:id="rId11"/>
    <p:sldId id="285" r:id="rId12"/>
    <p:sldId id="262" r:id="rId13"/>
    <p:sldId id="303" r:id="rId14"/>
    <p:sldId id="309" r:id="rId15"/>
    <p:sldId id="273" r:id="rId16"/>
    <p:sldId id="305" r:id="rId17"/>
    <p:sldId id="289" r:id="rId18"/>
    <p:sldId id="322" r:id="rId19"/>
    <p:sldId id="314" r:id="rId20"/>
    <p:sldId id="317" r:id="rId21"/>
    <p:sldId id="575" r:id="rId22"/>
    <p:sldId id="265" r:id="rId23"/>
    <p:sldId id="312" r:id="rId24"/>
    <p:sldId id="328" r:id="rId25"/>
    <p:sldId id="330" r:id="rId26"/>
    <p:sldId id="315" r:id="rId27"/>
    <p:sldId id="320" r:id="rId28"/>
    <p:sldId id="579" r:id="rId29"/>
    <p:sldId id="580" r:id="rId30"/>
    <p:sldId id="278" r:id="rId31"/>
    <p:sldId id="279" r:id="rId32"/>
    <p:sldId id="280" r:id="rId33"/>
    <p:sldId id="318" r:id="rId34"/>
    <p:sldId id="281" r:id="rId35"/>
    <p:sldId id="326" r:id="rId36"/>
    <p:sldId id="576" r:id="rId37"/>
    <p:sldId id="577" r:id="rId38"/>
    <p:sldId id="295" r:id="rId39"/>
    <p:sldId id="574" r:id="rId40"/>
    <p:sldId id="259" r:id="rId41"/>
    <p:sldId id="56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yssa Yoneyama" initials="AY" lastIdx="6" clrIdx="0">
    <p:extLst>
      <p:ext uri="{19B8F6BF-5375-455C-9EA6-DF929625EA0E}">
        <p15:presenceInfo xmlns:p15="http://schemas.microsoft.com/office/powerpoint/2012/main" userId="S::ayoneyama@yonexusa.net::d1864a95-1731-420c-a55f-bc0dfd3e58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67A1"/>
    <a:srgbClr val="4F5E95"/>
    <a:srgbClr val="8B8B8B"/>
    <a:srgbClr val="AEAEAE"/>
    <a:srgbClr val="F39800"/>
    <a:srgbClr val="95E1E1"/>
    <a:srgbClr val="009A46"/>
    <a:srgbClr val="1F3764"/>
    <a:srgbClr val="2F5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18" autoAdjust="0"/>
  </p:normalViewPr>
  <p:slideViewPr>
    <p:cSldViewPr snapToGrid="0">
      <p:cViewPr varScale="1">
        <p:scale>
          <a:sx n="153" d="100"/>
          <a:sy n="153" d="100"/>
        </p:scale>
        <p:origin x="1819" y="1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18456-66C5-E942-A68B-47A0ED51D17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206B-E921-1546-A9C9-4450D274FC1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3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10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  <a:p>
            <a:endParaRPr lang="ja-JP" altLang="en-US">
              <a:solidFill>
                <a:srgbClr val="000000"/>
              </a:solidFill>
              <a:ea typeface="游ゴシック"/>
              <a:cs typeface="Calibri"/>
            </a:endParaRPr>
          </a:p>
          <a:p>
            <a:endParaRPr lang="en-US" altLang="ja-JP" sz="1200">
              <a:solidFill>
                <a:srgbClr val="FF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71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12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2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9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4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solidFill>
                <a:srgbClr val="FF0000"/>
              </a:solidFill>
              <a:ea typeface="游ゴシック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4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62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45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0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6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>
              <a:solidFill>
                <a:srgbClr val="FF0000"/>
              </a:solidFill>
              <a:ea typeface="游ゴシック"/>
              <a:cs typeface="Calibri"/>
            </a:endParaRPr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38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99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40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33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3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48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>
              <a:solidFill>
                <a:srgbClr val="000000"/>
              </a:solidFill>
              <a:latin typeface="Helvetica"/>
              <a:ea typeface="游ゴシック"/>
              <a:cs typeface="Helvetica"/>
            </a:endParaRPr>
          </a:p>
          <a:p>
            <a:pPr>
              <a:defRPr/>
            </a:pPr>
            <a:endParaRPr lang="en-US" altLang="ja-JP">
              <a:latin typeface="Helvetica"/>
              <a:ea typeface="游ゴシック"/>
              <a:cs typeface="Helvetica"/>
            </a:endParaRPr>
          </a:p>
          <a:p>
            <a:pPr>
              <a:defRPr/>
            </a:pPr>
            <a:endParaRPr lang="en-US" altLang="ja-JP">
              <a:latin typeface="Helvetica"/>
              <a:ea typeface="游ゴシック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86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solidFill>
                <a:srgbClr val="FF0000"/>
              </a:solidFill>
              <a:ea typeface="游ゴシック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>
              <a:solidFill>
                <a:srgbClr val="FF0000"/>
              </a:solidFill>
            </a:endParaRPr>
          </a:p>
          <a:p>
            <a:endParaRPr lang="en-US" altLang="ja-JP" sz="1200" dirty="0">
              <a:solidFill>
                <a:srgbClr val="FF0000"/>
              </a:solidFill>
              <a:ea typeface="游ゴシック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7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200">
              <a:solidFill>
                <a:srgbClr val="000000"/>
              </a:solidFill>
              <a:ea typeface="游ゴシック"/>
              <a:cs typeface="Calibri"/>
            </a:endParaRPr>
          </a:p>
          <a:p>
            <a:endParaRPr lang="en-US" altLang="ja-JP" sz="1200">
              <a:solidFill>
                <a:schemeClr val="bg1">
                  <a:lumMod val="50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09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schemeClr val="bg1">
                  <a:lumMod val="50000"/>
                </a:schemeClr>
              </a:solidFill>
              <a:ea typeface="游ゴシック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5206B-E921-1546-A9C9-4450D274FC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230DB-694D-A94F-ABCF-F806F773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DC232E1-E7B7-2B4C-B684-151DCF3F80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514183"/>
            <a:ext cx="10515599" cy="817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A7A869-A6F2-A94C-886F-80027CA811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6153724"/>
            <a:ext cx="10515598" cy="26206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and Date</a:t>
            </a:r>
          </a:p>
        </p:txBody>
      </p:sp>
    </p:spTree>
    <p:extLst>
      <p:ext uri="{BB962C8B-B14F-4D97-AF65-F5344CB8AC3E}">
        <p14:creationId xmlns:p14="http://schemas.microsoft.com/office/powerpoint/2010/main" val="128015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AA9B659-BD43-124A-B384-B91BB67D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8993"/>
            <a:ext cx="10515600" cy="95507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24DF80-741A-4D44-BAAE-4DC4D1645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514183"/>
            <a:ext cx="10515599" cy="817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7ABE-4DFA-6B4B-9ED7-D8BABEEFE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6C21-1535-2940-9F1B-EC4ABBA5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10515600" cy="4351338"/>
          </a:xfrm>
        </p:spPr>
        <p:txBody>
          <a:bodyPr/>
          <a:lstStyle>
            <a:lvl1pPr marL="0" indent="0">
              <a:buSzPct val="60000"/>
              <a:buFontTx/>
              <a:buNone/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A66B-D154-DA44-A30C-31AC1CA7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E170-47B2-DE44-84A9-D40DBE74136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B32FB-1673-874D-A2D9-F640F59A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1E812-5E45-3041-8C55-3C7F3ACE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0E2C-261D-2244-91E6-AE612C87D195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251C6-E225-8C49-8553-5F14F8D59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0515600" cy="62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39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B447E-10DB-6445-A47D-57B8EA3C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B4186-16C0-F746-BC12-72F2439078F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2780B-3DAD-7F45-8269-0E343FD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EBCB6-5C8D-D548-BE53-5184E769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4AC7-AB24-AB41-A711-D3F50B55CAE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1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2F8B743-C416-C24D-AFF5-A2F76500B7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184" y="2581829"/>
            <a:ext cx="4073631" cy="16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67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7ABE-4DFA-6B4B-9ED7-D8BABEEFE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A6C21-1535-2940-9F1B-EC4ABBA5E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10515600" cy="4351338"/>
          </a:xfrm>
        </p:spPr>
        <p:txBody>
          <a:bodyPr/>
          <a:lstStyle>
            <a:lvl1pPr marL="0" indent="0">
              <a:buSzPct val="60000"/>
              <a:buFontTx/>
              <a:buNone/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A66B-D154-DA44-A30C-31AC1CA7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FE170-47B2-DE44-84A9-D40DBE74136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B32FB-1673-874D-A2D9-F640F59A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1E812-5E45-3041-8C55-3C7F3ACED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30E2C-261D-2244-91E6-AE612C87D195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251C6-E225-8C49-8553-5F14F8D59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0515600" cy="62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>
                <a:latin typeface="Helvetica" pitchFamily="2" charset="0"/>
              </a:defRPr>
            </a:lvl1pPr>
            <a:lvl2pPr marL="457200" indent="0">
              <a:buNone/>
              <a:defRPr>
                <a:latin typeface="Helvetica" pitchFamily="2" charset="0"/>
              </a:defRPr>
            </a:lvl2pPr>
            <a:lvl3pPr marL="914400" indent="0">
              <a:buNone/>
              <a:defRPr>
                <a:latin typeface="Helvetica" pitchFamily="2" charset="0"/>
              </a:defRPr>
            </a:lvl3pPr>
            <a:lvl4pPr marL="1371600" indent="0">
              <a:buNone/>
              <a:defRPr>
                <a:latin typeface="Helvetica" pitchFamily="2" charset="0"/>
              </a:defRPr>
            </a:lvl4pPr>
            <a:lvl5pPr marL="1828800" indent="0">
              <a:buNone/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314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B447E-10DB-6445-A47D-57B8EA3C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B4186-16C0-F746-BC12-72F2439078F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2780B-3DAD-7F45-8269-0E343FDA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EBCB6-5C8D-D548-BE53-5184E769B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4AC7-AB24-AB41-A711-D3F50B55CAE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0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6D73-25AC-144C-8FAC-963CA5868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29C4-F613-5741-A55A-C8C09C383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A9330-3F4C-E742-8434-6BE72C28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B4186-16C0-F746-BC12-72F2439078F4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35002-8808-4940-961A-F4E192CA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89CA9-5791-084C-8DB0-131A867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4AC7-AB24-AB41-A711-D3F50B55CAE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504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6B3C8-B0EB-4447-A43A-33830FFA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8993"/>
            <a:ext cx="10515600" cy="955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E7581B-A725-124D-926D-D707E83626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874915"/>
            <a:ext cx="561150" cy="1097079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FDD712-8F20-EA4F-8E62-7EB180AE3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58691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2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i="0" kern="1200">
          <a:solidFill>
            <a:schemeClr val="bg1">
              <a:lumMod val="50000"/>
            </a:schemeClr>
          </a:solidFill>
          <a:latin typeface="Helvetica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1" i="0" kern="1200">
          <a:solidFill>
            <a:schemeClr val="bg1">
              <a:lumMod val="50000"/>
            </a:schemeClr>
          </a:solidFill>
          <a:latin typeface="Helvetica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1" i="0" kern="1200">
          <a:solidFill>
            <a:schemeClr val="bg1">
              <a:lumMod val="50000"/>
            </a:schemeClr>
          </a:solidFill>
          <a:latin typeface="Helvetica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i="0" kern="1200">
          <a:solidFill>
            <a:schemeClr val="bg1">
              <a:lumMod val="50000"/>
            </a:schemeClr>
          </a:solidFill>
          <a:latin typeface="Helvetica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1" i="0" kern="1200">
          <a:solidFill>
            <a:schemeClr val="bg1">
              <a:lumMod val="50000"/>
            </a:schemeClr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1A0AC-424E-F147-B1BE-AFCC8F64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E7ED-5E2C-B649-B40C-ECABE321B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842" y="17731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BBA5-671C-094E-A503-06A5F683C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FE170-47B2-DE44-84A9-D40DBE74136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E1CB8-2935-DF4F-84EA-79034FD31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2BB08-2F37-EB49-A5DA-D3421653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0E2C-261D-2244-91E6-AE612C87D195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46704-1223-534A-8891-7A7C23D5EE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495" y="432581"/>
            <a:ext cx="254833" cy="4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9220A-04AD-C848-90EC-83625708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DBADD-8A28-104F-9031-4C307BE9E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879D6-1EBC-B54F-8C19-D3FA26046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E0833-F184-B944-BE7A-B723D4EF1C5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D30B6-D250-8042-B5AB-288F5E400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A9D91-DC68-D944-855D-DEA335E4D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953C9-3E08-D34E-A6BB-7142386172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D6171-841A-AE43-9E14-3046D8F0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D4B43-B66E-5B40-ACCD-5B4C822E5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B1974-64BC-4846-A543-37AF018B96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C7956-2438-4D43-8615-949D00E0B6ED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90460-E794-B448-A78D-E96D08EC1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C0A5F-7B1C-944E-BDD2-9A3EF998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0C820-7013-BE41-ABB6-C6AECDDCA36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B1A0AC-424E-F147-B1BE-AFCC8F64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E7ED-5E2C-B649-B40C-ECABE321B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842" y="17731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BBA5-671C-094E-A503-06A5F683C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FE170-47B2-DE44-84A9-D40DBE741360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E1CB8-2935-DF4F-84EA-79034FD31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2BB08-2F37-EB49-A5DA-D3421653E3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0E2C-261D-2244-91E6-AE612C87D195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46704-1223-534A-8891-7A7C23D5E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495" y="432581"/>
            <a:ext cx="254833" cy="4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6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4F22-D0EE-CC43-8A73-36B9204E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VCORE</a:t>
            </a:r>
            <a:r>
              <a:rPr lang="en-US" dirty="0"/>
              <a:t> 7</a:t>
            </a:r>
            <a:r>
              <a:rPr lang="en-US" baseline="30000" dirty="0"/>
              <a:t>th</a:t>
            </a:r>
            <a:r>
              <a:rPr lang="en-US" dirty="0"/>
              <a:t> GENERATION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C90B2-65CE-1B4F-B5C0-27C71ABCA8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PRODUCT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28333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A787-3822-704A-8B59-D06E3A1D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MATERIAL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16FB-C65B-E04A-AE58-A34D5E65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1571158" cy="628650"/>
          </a:xfrm>
        </p:spPr>
        <p:txBody>
          <a:bodyPr>
            <a:normAutofit/>
          </a:bodyPr>
          <a:lstStyle/>
          <a:p>
            <a:r>
              <a:rPr lang="en-US"/>
              <a:t>Silicone Oil Infused Grommet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E01D5A-E231-5E4B-9C05-3395B43B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4473845" cy="4351338"/>
          </a:xfrm>
        </p:spPr>
        <p:txBody>
          <a:bodyPr>
            <a:normAutofit/>
          </a:bodyPr>
          <a:lstStyle/>
          <a:p>
            <a:r>
              <a:rPr lang="en-US" sz="1800"/>
              <a:t>QUICK BENEFIT: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Rapid snapback at impact</a:t>
            </a:r>
            <a:endParaRPr lang="en-US" sz="1800">
              <a:latin typeface="Helvetica" pitchFamily="2" charset="0"/>
            </a:endParaRPr>
          </a:p>
          <a:p>
            <a:r>
              <a:rPr lang="en-US" sz="1800">
                <a:latin typeface="Helvetica" pitchFamily="2" charset="0"/>
              </a:rPr>
              <a:t>PROPER</a:t>
            </a:r>
            <a:r>
              <a:rPr lang="en-US" sz="1800"/>
              <a:t>TIES</a:t>
            </a:r>
            <a:r>
              <a:rPr lang="en-US" sz="1800">
                <a:latin typeface="Helvetica" pitchFamily="2" charset="0"/>
              </a:rPr>
              <a:t>: 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</a:rPr>
              <a:t>New silicone oil infused within the  grommet allows the racquet to quickly flex and snapback into its original position</a:t>
            </a:r>
          </a:p>
          <a:p>
            <a:r>
              <a:rPr lang="en-US" sz="1800">
                <a:latin typeface="Helvetica" pitchFamily="2" charset="0"/>
              </a:rPr>
              <a:t>RESULT: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Improved spin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50826B38-08B7-46E3-8B9E-BEB39AC70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0554"/>
          <a:stretch/>
        </p:blipFill>
        <p:spPr>
          <a:xfrm>
            <a:off x="7878228" y="1155865"/>
            <a:ext cx="3258214" cy="5688977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BE19D32-5449-46A1-B5E4-9629C4F1ABAE}"/>
              </a:ext>
            </a:extLst>
          </p:cNvPr>
          <p:cNvSpPr/>
          <p:nvPr/>
        </p:nvSpPr>
        <p:spPr>
          <a:xfrm>
            <a:off x="8731104" y="1070185"/>
            <a:ext cx="1476261" cy="382815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9382FE14-DC0A-4868-92F2-C043E826BF3C}"/>
              </a:ext>
            </a:extLst>
          </p:cNvPr>
          <p:cNvSpPr/>
          <p:nvPr/>
        </p:nvSpPr>
        <p:spPr>
          <a:xfrm>
            <a:off x="9028834" y="5033871"/>
            <a:ext cx="918902" cy="334065"/>
          </a:xfrm>
          <a:prstGeom prst="round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0F8CA5-C47A-9770-0F1C-53AF1DA33D7A}"/>
              </a:ext>
            </a:extLst>
          </p:cNvPr>
          <p:cNvGrpSpPr/>
          <p:nvPr/>
        </p:nvGrpSpPr>
        <p:grpSpPr>
          <a:xfrm>
            <a:off x="8731104" y="2374251"/>
            <a:ext cx="1887742" cy="1626020"/>
            <a:chOff x="6551697" y="4962458"/>
            <a:chExt cx="1887742" cy="1626020"/>
          </a:xfrm>
        </p:grpSpPr>
        <p:sp>
          <p:nvSpPr>
            <p:cNvPr id="6" name="正方形/長方形 1">
              <a:extLst>
                <a:ext uri="{FF2B5EF4-FFF2-40B4-BE49-F238E27FC236}">
                  <a16:creationId xmlns:a16="http://schemas.microsoft.com/office/drawing/2014/main" id="{0AC50359-42A2-5D3E-9F3E-10DE23A893B5}"/>
                </a:ext>
              </a:extLst>
            </p:cNvPr>
            <p:cNvSpPr/>
            <p:nvPr/>
          </p:nvSpPr>
          <p:spPr>
            <a:xfrm>
              <a:off x="6568530" y="4962458"/>
              <a:ext cx="18709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2800">
                  <a:solidFill>
                    <a:srgbClr val="4F5E95"/>
                  </a:solidFill>
                  <a:latin typeface="Helvetica" pitchFamily="2" charset="0"/>
                </a:rPr>
                <a:t>- </a:t>
              </a:r>
              <a:r>
                <a:rPr lang="en-US" altLang="ja-JP" sz="2800" b="1">
                  <a:solidFill>
                    <a:srgbClr val="4F5E95"/>
                  </a:solidFill>
                  <a:latin typeface="Helvetica" pitchFamily="2" charset="0"/>
                </a:rPr>
                <a:t>26.3</a:t>
              </a:r>
              <a:r>
                <a:rPr lang="ja-JP" altLang="en-US" sz="2800" b="1">
                  <a:solidFill>
                    <a:srgbClr val="4F5E95"/>
                  </a:solidFill>
                  <a:latin typeface="Helvetica" pitchFamily="2" charset="0"/>
                </a:rPr>
                <a:t>％</a:t>
              </a:r>
              <a:endParaRPr lang="en-US" altLang="ja-JP" sz="2800" b="1">
                <a:solidFill>
                  <a:srgbClr val="4F5E95"/>
                </a:solidFill>
                <a:latin typeface="Helvetica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FDE6098-BDF3-D48A-4647-BDBD0D0B297F}"/>
                </a:ext>
              </a:extLst>
            </p:cNvPr>
            <p:cNvSpPr/>
            <p:nvPr/>
          </p:nvSpPr>
          <p:spPr>
            <a:xfrm>
              <a:off x="6587384" y="5338099"/>
              <a:ext cx="13965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4F5E95"/>
                  </a:solidFill>
                  <a:latin typeface="Helvetica" pitchFamily="2" charset="0"/>
                </a:rPr>
                <a:t>FRICTION</a:t>
              </a:r>
              <a:endParaRPr lang="en-US" sz="2000" b="1">
                <a:latin typeface="Helvetica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7926A5-F367-938B-81C8-17501EED2CA7}"/>
                </a:ext>
              </a:extLst>
            </p:cNvPr>
            <p:cNvSpPr/>
            <p:nvPr/>
          </p:nvSpPr>
          <p:spPr>
            <a:xfrm>
              <a:off x="6562117" y="5599027"/>
              <a:ext cx="1502335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200">
                  <a:solidFill>
                    <a:srgbClr val="4F5E95"/>
                  </a:solidFill>
                  <a:latin typeface="Helvetica Light" panose="020B0403020202020204" pitchFamily="34" charset="0"/>
                </a:rPr>
                <a:t>BETWEEN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256EDA8-1200-5818-FD6D-C24167CF859D}"/>
                </a:ext>
              </a:extLst>
            </p:cNvPr>
            <p:cNvSpPr/>
            <p:nvPr/>
          </p:nvSpPr>
          <p:spPr>
            <a:xfrm>
              <a:off x="6568530" y="5913795"/>
              <a:ext cx="1532792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200" b="1">
                  <a:solidFill>
                    <a:srgbClr val="4F5E95"/>
                  </a:solidFill>
                  <a:latin typeface="Helvetica" pitchFamily="2" charset="0"/>
                </a:rPr>
                <a:t>STRING </a:t>
              </a:r>
              <a:r>
                <a:rPr lang="en-US" altLang="ja-JP" sz="2200">
                  <a:solidFill>
                    <a:srgbClr val="4F5E95"/>
                  </a:solidFill>
                  <a:latin typeface="Helvetica Light" panose="020B0403020202020204" pitchFamily="34" charset="0"/>
                </a:rPr>
                <a:t>&amp;</a:t>
              </a:r>
              <a:endParaRPr lang="en-US" sz="2200">
                <a:latin typeface="Helvetica Light" panose="020B0403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7336C34-6336-1A95-987E-F55190A56E07}"/>
                </a:ext>
              </a:extLst>
            </p:cNvPr>
            <p:cNvSpPr/>
            <p:nvPr/>
          </p:nvSpPr>
          <p:spPr>
            <a:xfrm>
              <a:off x="6551697" y="6188368"/>
              <a:ext cx="152317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4F5E95"/>
                  </a:solidFill>
                  <a:latin typeface="Helvetica" pitchFamily="2" charset="0"/>
                </a:rPr>
                <a:t>GROMMET</a:t>
              </a:r>
              <a:endParaRPr lang="en-US" sz="2000" b="1"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217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A787-3822-704A-8B59-D06E3A1D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STRUCTURE</a:t>
            </a:r>
            <a:endParaRPr lang="en-US" b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11F1ACF-A9C5-854D-B618-17D44DFA4B0B}"/>
              </a:ext>
            </a:extLst>
          </p:cNvPr>
          <p:cNvSpPr txBox="1">
            <a:spLocks/>
          </p:cNvSpPr>
          <p:nvPr/>
        </p:nvSpPr>
        <p:spPr>
          <a:xfrm>
            <a:off x="620843" y="2146865"/>
            <a:ext cx="37293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QUICK BENEFIT: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Faster swing speed</a:t>
            </a:r>
          </a:p>
          <a:p>
            <a:r>
              <a:rPr lang="en-US" sz="1800"/>
              <a:t>DESIGN: 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</a:rPr>
              <a:t>The thinner beam allows for racquet to easily cut through the air with minimal resistance</a:t>
            </a:r>
          </a:p>
          <a:p>
            <a:r>
              <a:rPr lang="en-US" sz="1800"/>
              <a:t>RESULT: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Faster swing speed for improved feel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6AFFEB1-88BC-4FD2-9FC4-CB68F2F07996}"/>
              </a:ext>
            </a:extLst>
          </p:cNvPr>
          <p:cNvSpPr txBox="1">
            <a:spLocks/>
          </p:cNvSpPr>
          <p:nvPr/>
        </p:nvSpPr>
        <p:spPr>
          <a:xfrm>
            <a:off x="620842" y="1200219"/>
            <a:ext cx="11571158" cy="62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NEW FRAME SHAPE (THINNER BEAMS)</a:t>
            </a:r>
          </a:p>
          <a:p>
            <a:endParaRPr lang="en-US"/>
          </a:p>
        </p:txBody>
      </p:sp>
      <p:pic>
        <p:nvPicPr>
          <p:cNvPr id="48" name="グラフィックス 47">
            <a:extLst>
              <a:ext uri="{FF2B5EF4-FFF2-40B4-BE49-F238E27FC236}">
                <a16:creationId xmlns:a16="http://schemas.microsoft.com/office/drawing/2014/main" id="{7114B952-B899-4B9E-A956-161DCF1CE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883"/>
          <a:stretch/>
        </p:blipFill>
        <p:spPr>
          <a:xfrm>
            <a:off x="6253388" y="2204668"/>
            <a:ext cx="3258214" cy="4351339"/>
          </a:xfrm>
          <a:prstGeom prst="rect">
            <a:avLst/>
          </a:prstGeom>
        </p:spPr>
      </p:pic>
      <p:pic>
        <p:nvPicPr>
          <p:cNvPr id="8" name="グラフィックス 7" descr="最小化">
            <a:extLst>
              <a:ext uri="{FF2B5EF4-FFF2-40B4-BE49-F238E27FC236}">
                <a16:creationId xmlns:a16="http://schemas.microsoft.com/office/drawing/2014/main" id="{C2340429-5AA3-441E-ABE7-9472E7DC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8961447" y="3546491"/>
            <a:ext cx="914400" cy="9144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BB60A88-41A5-C4F8-73DF-609F4FE1A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1" y="2280338"/>
            <a:ext cx="3188897" cy="2311701"/>
          </a:xfrm>
          <a:prstGeom prst="rect">
            <a:avLst/>
          </a:prstGeom>
        </p:spPr>
      </p:pic>
      <p:pic>
        <p:nvPicPr>
          <p:cNvPr id="4" name="グラフィックス 1" descr="最小化">
            <a:extLst>
              <a:ext uri="{FF2B5EF4-FFF2-40B4-BE49-F238E27FC236}">
                <a16:creationId xmlns:a16="http://schemas.microsoft.com/office/drawing/2014/main" id="{F545F0DE-745E-FBC6-E769-68BE9511C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56248">
            <a:off x="7537819" y="1789567"/>
            <a:ext cx="981271" cy="981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52E48-7CC7-F393-B824-B944FD83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799" y="2311131"/>
            <a:ext cx="208597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53C49-EBBE-69B4-322E-5E9B5D73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875" y="3858019"/>
            <a:ext cx="17049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1">
            <a:extLst>
              <a:ext uri="{FF2B5EF4-FFF2-40B4-BE49-F238E27FC236}">
                <a16:creationId xmlns:a16="http://schemas.microsoft.com/office/drawing/2014/main" id="{984D660C-7755-8149-F2EF-C7F6C26B9037}"/>
              </a:ext>
            </a:extLst>
          </p:cNvPr>
          <p:cNvSpPr txBox="1"/>
          <p:nvPr/>
        </p:nvSpPr>
        <p:spPr>
          <a:xfrm>
            <a:off x="9938428" y="1799424"/>
            <a:ext cx="193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/>
              <a:t>Frame Top </a:t>
            </a:r>
          </a:p>
          <a:p>
            <a:r>
              <a:rPr kumimoji="1" lang="en-US" altLang="ja-JP"/>
              <a:t>Cross Section</a:t>
            </a:r>
            <a:endParaRPr kumimoji="1" lang="ja-JP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704DC1-5BE2-F6C5-3468-1B617D383940}"/>
              </a:ext>
            </a:extLst>
          </p:cNvPr>
          <p:cNvGrpSpPr/>
          <p:nvPr/>
        </p:nvGrpSpPr>
        <p:grpSpPr>
          <a:xfrm>
            <a:off x="7278687" y="2893085"/>
            <a:ext cx="1870909" cy="1169550"/>
            <a:chOff x="6328074" y="4905329"/>
            <a:chExt cx="1870909" cy="1169550"/>
          </a:xfrm>
        </p:grpSpPr>
        <p:sp>
          <p:nvSpPr>
            <p:cNvPr id="16" name="正方形/長方形 1">
              <a:extLst>
                <a:ext uri="{FF2B5EF4-FFF2-40B4-BE49-F238E27FC236}">
                  <a16:creationId xmlns:a16="http://schemas.microsoft.com/office/drawing/2014/main" id="{44D7BC6E-E419-3AC5-FC7A-1311330335EC}"/>
                </a:ext>
              </a:extLst>
            </p:cNvPr>
            <p:cNvSpPr/>
            <p:nvPr/>
          </p:nvSpPr>
          <p:spPr>
            <a:xfrm>
              <a:off x="6328074" y="4905329"/>
              <a:ext cx="18709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3600">
                  <a:solidFill>
                    <a:srgbClr val="4F5E95"/>
                  </a:solidFill>
                </a:rPr>
                <a:t> </a:t>
              </a:r>
              <a:r>
                <a:rPr lang="en-US" altLang="ja-JP" sz="3600" b="1">
                  <a:solidFill>
                    <a:srgbClr val="4F5E95"/>
                  </a:solidFill>
                </a:rPr>
                <a:t>2.3%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0746E08-E95F-6418-8403-C46F0FE3E3B0}"/>
                </a:ext>
              </a:extLst>
            </p:cNvPr>
            <p:cNvSpPr/>
            <p:nvPr/>
          </p:nvSpPr>
          <p:spPr>
            <a:xfrm>
              <a:off x="6406421" y="5336216"/>
              <a:ext cx="122661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200">
                  <a:solidFill>
                    <a:srgbClr val="4F5E95"/>
                  </a:solidFill>
                </a:rPr>
                <a:t>THINNER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013B13-019A-1CF4-387A-C785CE36A40D}"/>
                </a:ext>
              </a:extLst>
            </p:cNvPr>
            <p:cNvSpPr/>
            <p:nvPr/>
          </p:nvSpPr>
          <p:spPr>
            <a:xfrm>
              <a:off x="6378015" y="5551659"/>
              <a:ext cx="12586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4F5E95"/>
                  </a:solidFill>
                </a:rPr>
                <a:t>FRAME</a:t>
              </a:r>
              <a:endParaRPr lang="en-US"/>
            </a:p>
          </p:txBody>
        </p:sp>
      </p:grpSp>
      <p:sp>
        <p:nvSpPr>
          <p:cNvPr id="20" name="テキスト ボックス 1">
            <a:extLst>
              <a:ext uri="{FF2B5EF4-FFF2-40B4-BE49-F238E27FC236}">
                <a16:creationId xmlns:a16="http://schemas.microsoft.com/office/drawing/2014/main" id="{DEFDED0B-042E-4375-51FB-E8F29FDACB83}"/>
              </a:ext>
            </a:extLst>
          </p:cNvPr>
          <p:cNvSpPr txBox="1"/>
          <p:nvPr/>
        </p:nvSpPr>
        <p:spPr>
          <a:xfrm>
            <a:off x="8874370" y="4946680"/>
            <a:ext cx="193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/>
              <a:t>Frame Side </a:t>
            </a:r>
          </a:p>
          <a:p>
            <a:pPr algn="r"/>
            <a:r>
              <a:rPr kumimoji="1" lang="en-US" altLang="ja-JP"/>
              <a:t>Cross Section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744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A787-3822-704A-8B59-D06E3A1D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STRUCTURE</a:t>
            </a:r>
            <a:endParaRPr lang="en-US" b="0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11F1ACF-A9C5-854D-B618-17D44DFA4B0B}"/>
              </a:ext>
            </a:extLst>
          </p:cNvPr>
          <p:cNvSpPr txBox="1">
            <a:spLocks/>
          </p:cNvSpPr>
          <p:nvPr/>
        </p:nvSpPr>
        <p:spPr>
          <a:xfrm>
            <a:off x="620843" y="1824602"/>
            <a:ext cx="3813426" cy="37168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Helvetica"/>
                <a:cs typeface="Helvetica"/>
              </a:rPr>
              <a:t>QUICK BENEFIT: </a:t>
            </a:r>
            <a:endParaRPr lang="en-US" sz="1800"/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  <a:latin typeface="Helvetica"/>
                <a:ea typeface="游ゴシック"/>
                <a:cs typeface="Helvetica"/>
              </a:rPr>
              <a:t>Consistent high-trajectory ball flight</a:t>
            </a:r>
          </a:p>
          <a:p>
            <a:r>
              <a:rPr lang="en-US" sz="1800">
                <a:latin typeface="Helvetica"/>
                <a:cs typeface="Helvetica"/>
              </a:rPr>
              <a:t>DESIGN: </a:t>
            </a:r>
            <a:endParaRPr lang="en-US" sz="1800">
              <a:cs typeface="Helvetica"/>
            </a:endParaRPr>
          </a:p>
          <a:p>
            <a:r>
              <a:rPr lang="en-US" sz="1800">
                <a:solidFill>
                  <a:srgbClr val="8B8B8B"/>
                </a:solidFill>
                <a:latin typeface="Helvetica"/>
                <a:cs typeface="Helvetica"/>
              </a:rPr>
              <a:t>A 1.9% wider frame at the 2 o’clock &amp; 10 o’clock position increases the ball contact area, which produces a higher launch angle </a:t>
            </a:r>
            <a:endParaRPr lang="en-US" sz="1800">
              <a:solidFill>
                <a:srgbClr val="8B8B8B"/>
              </a:solidFill>
              <a:cs typeface="Helvetica"/>
            </a:endParaRPr>
          </a:p>
          <a:p>
            <a:r>
              <a:rPr lang="en-US" sz="1800">
                <a:latin typeface="Helvetica"/>
                <a:cs typeface="Helvetica"/>
              </a:rPr>
              <a:t>RESULT: </a:t>
            </a:r>
            <a:endParaRPr lang="en-US" sz="1800">
              <a:cs typeface="Helvetica"/>
            </a:endParaRP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Increased topspin </a:t>
            </a:r>
            <a:endParaRPr lang="en-US" sz="1800">
              <a:solidFill>
                <a:schemeClr val="bg1">
                  <a:lumMod val="50000"/>
                </a:schemeClr>
              </a:solidFill>
              <a:cs typeface="Helvetica"/>
            </a:endParaRPr>
          </a:p>
        </p:txBody>
      </p:sp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952057C2-B641-421B-B82D-43985129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6883"/>
          <a:stretch/>
        </p:blipFill>
        <p:spPr>
          <a:xfrm>
            <a:off x="8432950" y="2514090"/>
            <a:ext cx="3258214" cy="435133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CD76C7A-A978-4162-BE2A-D7A9AB760B93}"/>
              </a:ext>
            </a:extLst>
          </p:cNvPr>
          <p:cNvSpPr txBox="1">
            <a:spLocks/>
          </p:cNvSpPr>
          <p:nvPr/>
        </p:nvSpPr>
        <p:spPr>
          <a:xfrm>
            <a:off x="620842" y="1200219"/>
            <a:ext cx="11571158" cy="628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/>
              <a:t>NEW FRAME SHAPE (ENLARGED FRAME TOP)</a:t>
            </a:r>
          </a:p>
        </p:txBody>
      </p:sp>
      <p:sp>
        <p:nvSpPr>
          <p:cNvPr id="4" name="矢印: 右 1">
            <a:extLst>
              <a:ext uri="{FF2B5EF4-FFF2-40B4-BE49-F238E27FC236}">
                <a16:creationId xmlns:a16="http://schemas.microsoft.com/office/drawing/2014/main" id="{A2F39EB8-FBDA-5F5E-13BA-1DCC83C738DF}"/>
              </a:ext>
            </a:extLst>
          </p:cNvPr>
          <p:cNvSpPr/>
          <p:nvPr/>
        </p:nvSpPr>
        <p:spPr>
          <a:xfrm rot="-2340000">
            <a:off x="10079788" y="3202465"/>
            <a:ext cx="1099752" cy="4263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10" name="矢印: 右 1">
            <a:extLst>
              <a:ext uri="{FF2B5EF4-FFF2-40B4-BE49-F238E27FC236}">
                <a16:creationId xmlns:a16="http://schemas.microsoft.com/office/drawing/2014/main" id="{1BD3294A-E638-7A92-D661-9ED96B974E65}"/>
              </a:ext>
            </a:extLst>
          </p:cNvPr>
          <p:cNvSpPr/>
          <p:nvPr/>
        </p:nvSpPr>
        <p:spPr>
          <a:xfrm rot="13080000">
            <a:off x="8866232" y="3202465"/>
            <a:ext cx="1099752" cy="4263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D7F47-DFDB-8333-383C-AA66B32EF80D}"/>
              </a:ext>
            </a:extLst>
          </p:cNvPr>
          <p:cNvSpPr/>
          <p:nvPr/>
        </p:nvSpPr>
        <p:spPr>
          <a:xfrm>
            <a:off x="9008488" y="3140376"/>
            <a:ext cx="2127954" cy="10272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>
                <a:solidFill>
                  <a:schemeClr val="bg1"/>
                </a:solidFill>
                <a:latin typeface="Helvetica"/>
                <a:ea typeface="游ゴシック"/>
                <a:cs typeface="Helvetica"/>
              </a:rPr>
              <a:t>1.9%</a:t>
            </a:r>
            <a:r>
              <a:rPr lang="en-US" sz="1600" b="1">
                <a:solidFill>
                  <a:schemeClr val="bg1"/>
                </a:solidFill>
                <a:latin typeface="Helvetica"/>
                <a:ea typeface="游ゴシック"/>
                <a:cs typeface="Helvetica"/>
              </a:rPr>
              <a:t> wider area</a:t>
            </a:r>
            <a:endParaRPr kumimoji="1" 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5EC99D-EE83-A0F4-7360-7B40D1928F13}"/>
              </a:ext>
            </a:extLst>
          </p:cNvPr>
          <p:cNvGrpSpPr/>
          <p:nvPr/>
        </p:nvGrpSpPr>
        <p:grpSpPr>
          <a:xfrm>
            <a:off x="4876453" y="3950359"/>
            <a:ext cx="3028971" cy="1785233"/>
            <a:chOff x="4807157" y="5438952"/>
            <a:chExt cx="2069464" cy="1219713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0AE0351-D69D-42D9-B55B-663CADDFE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157" y="5438952"/>
              <a:ext cx="897545" cy="121971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29CBFC1A-F9AA-4001-BF89-AD05D67B67CB}"/>
                </a:ext>
              </a:extLst>
            </p:cNvPr>
            <p:cNvGrpSpPr/>
            <p:nvPr/>
          </p:nvGrpSpPr>
          <p:grpSpPr>
            <a:xfrm>
              <a:off x="6032950" y="5438952"/>
              <a:ext cx="843671" cy="1219713"/>
              <a:chOff x="6225273" y="4364703"/>
              <a:chExt cx="843671" cy="1219713"/>
            </a:xfrm>
            <a:solidFill>
              <a:schemeClr val="tx2">
                <a:lumMod val="75000"/>
              </a:schemeClr>
            </a:solidFill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FC2BDB05-AC72-4C9C-89B7-30BB487A5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273" y="4364703"/>
                <a:ext cx="843671" cy="1219713"/>
              </a:xfrm>
              <a:prstGeom prst="rect">
                <a:avLst/>
              </a:prstGeom>
              <a:grpFill/>
            </p:spPr>
          </p:pic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71DEE81F-04C4-4A5F-AC3B-771F3DA18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4000" y="5309685"/>
                <a:ext cx="494944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</p:spPr>
          </p:cxnSp>
          <p:cxnSp>
            <p:nvCxnSpPr>
              <p:cNvPr id="18" name="直線コネクタ 17">
                <a:extLst>
                  <a:ext uri="{FF2B5EF4-FFF2-40B4-BE49-F238E27FC236}">
                    <a16:creationId xmlns:a16="http://schemas.microsoft.com/office/drawing/2014/main" id="{4D7EEA77-8371-4ED7-8F11-9953C5DEDD7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1739" y="4782183"/>
                <a:ext cx="405150" cy="527502"/>
              </a:xfrm>
              <a:prstGeom prst="line">
                <a:avLst/>
              </a:prstGeom>
              <a:grp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</p:spPr>
          </p:cxn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1F2E60-C302-3114-E6C6-931FB02E379A}"/>
              </a:ext>
            </a:extLst>
          </p:cNvPr>
          <p:cNvGrpSpPr/>
          <p:nvPr/>
        </p:nvGrpSpPr>
        <p:grpSpPr>
          <a:xfrm>
            <a:off x="4800038" y="2903919"/>
            <a:ext cx="3842221" cy="1046440"/>
            <a:chOff x="6328073" y="4905329"/>
            <a:chExt cx="3842221" cy="1046440"/>
          </a:xfrm>
        </p:grpSpPr>
        <p:sp>
          <p:nvSpPr>
            <p:cNvPr id="20" name="正方形/長方形 1">
              <a:extLst>
                <a:ext uri="{FF2B5EF4-FFF2-40B4-BE49-F238E27FC236}">
                  <a16:creationId xmlns:a16="http://schemas.microsoft.com/office/drawing/2014/main" id="{7ECFA988-E4FA-8EB2-95AB-AB25FBCD7D08}"/>
                </a:ext>
              </a:extLst>
            </p:cNvPr>
            <p:cNvSpPr/>
            <p:nvPr/>
          </p:nvSpPr>
          <p:spPr>
            <a:xfrm>
              <a:off x="6328073" y="4905329"/>
              <a:ext cx="38422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3600">
                  <a:solidFill>
                    <a:srgbClr val="4F5E95"/>
                  </a:solidFill>
                </a:rPr>
                <a:t> </a:t>
              </a:r>
              <a:r>
                <a:rPr lang="en-US" altLang="ja-JP" sz="3600" b="1">
                  <a:solidFill>
                    <a:srgbClr val="4F5E95"/>
                  </a:solidFill>
                </a:rPr>
                <a:t>2.7% VERTICAL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DC68A8-3DF6-FAF1-D3C6-8EDFEA98B61A}"/>
                </a:ext>
              </a:extLst>
            </p:cNvPr>
            <p:cNvSpPr/>
            <p:nvPr/>
          </p:nvSpPr>
          <p:spPr>
            <a:xfrm>
              <a:off x="6406421" y="5336216"/>
              <a:ext cx="302897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400" b="1">
                  <a:solidFill>
                    <a:srgbClr val="4F5E95"/>
                  </a:solidFill>
                </a:rPr>
                <a:t>LAUNCH ANGLE</a:t>
              </a:r>
            </a:p>
          </p:txBody>
        </p:sp>
      </p:grpSp>
      <p:sp>
        <p:nvSpPr>
          <p:cNvPr id="23" name="テキスト ボックス 1">
            <a:extLst>
              <a:ext uri="{FF2B5EF4-FFF2-40B4-BE49-F238E27FC236}">
                <a16:creationId xmlns:a16="http://schemas.microsoft.com/office/drawing/2014/main" id="{68BC5C19-D38F-D12A-8051-53C9D1FE5FB3}"/>
              </a:ext>
            </a:extLst>
          </p:cNvPr>
          <p:cNvSpPr txBox="1"/>
          <p:nvPr/>
        </p:nvSpPr>
        <p:spPr>
          <a:xfrm>
            <a:off x="4876453" y="5774972"/>
            <a:ext cx="131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/>
              <a:t>06VC</a:t>
            </a:r>
            <a:endParaRPr kumimoji="1" lang="ja-JP" altLang="en-US"/>
          </a:p>
        </p:txBody>
      </p:sp>
      <p:sp>
        <p:nvSpPr>
          <p:cNvPr id="24" name="テキスト ボックス 1">
            <a:extLst>
              <a:ext uri="{FF2B5EF4-FFF2-40B4-BE49-F238E27FC236}">
                <a16:creationId xmlns:a16="http://schemas.microsoft.com/office/drawing/2014/main" id="{7EF2372E-1CA2-71A5-F572-7E6D58CDAF9A}"/>
              </a:ext>
            </a:extLst>
          </p:cNvPr>
          <p:cNvSpPr txBox="1"/>
          <p:nvPr/>
        </p:nvSpPr>
        <p:spPr>
          <a:xfrm>
            <a:off x="6628219" y="5774972"/>
            <a:ext cx="131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/>
              <a:t>07VC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69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>
            <a:extLst>
              <a:ext uri="{FF2B5EF4-FFF2-40B4-BE49-F238E27FC236}">
                <a16:creationId xmlns:a16="http://schemas.microsoft.com/office/drawing/2014/main" id="{210D9A18-4984-90C1-453C-008A62316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222" y="1994451"/>
            <a:ext cx="5518030" cy="4369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BA787-3822-704A-8B59-D06E3A1DD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STRUCTURE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16FB-C65B-E04A-AE58-A34D5E65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1571158" cy="628650"/>
          </a:xfrm>
        </p:spPr>
        <p:txBody>
          <a:bodyPr>
            <a:normAutofit/>
          </a:bodyPr>
          <a:lstStyle/>
          <a:p>
            <a:r>
              <a:rPr lang="en-US" altLang="ja-JP"/>
              <a:t>NEW THROAT DESIGN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B16938-0FAF-43ED-BD8F-5C6BE1FDE8F0}"/>
              </a:ext>
            </a:extLst>
          </p:cNvPr>
          <p:cNvSpPr txBox="1">
            <a:spLocks/>
          </p:cNvSpPr>
          <p:nvPr/>
        </p:nvSpPr>
        <p:spPr>
          <a:xfrm>
            <a:off x="702229" y="1952854"/>
            <a:ext cx="447384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Helvetica"/>
                <a:cs typeface="Helvetica"/>
              </a:rPr>
              <a:t>QUICK BENEFIT: </a:t>
            </a:r>
            <a:endParaRPr lang="en-US" sz="1800"/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Minimal power loss at impact through efficient transfer of energy</a:t>
            </a:r>
          </a:p>
          <a:p>
            <a:r>
              <a:rPr lang="en-US" sz="1800">
                <a:latin typeface="Helvetica"/>
                <a:cs typeface="Helvetica"/>
              </a:rPr>
              <a:t>DESIGN: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  <a:latin typeface="Helvetica"/>
                <a:ea typeface="游ゴシック"/>
                <a:cs typeface="Helvetica"/>
              </a:rPr>
              <a:t>Area 1 is T shaped cross section </a:t>
            </a:r>
            <a:endParaRPr lang="en-US" altLang="ja-JP" sz="1800">
              <a:solidFill>
                <a:schemeClr val="bg1">
                  <a:lumMod val="50000"/>
                </a:schemeClr>
              </a:solidFill>
              <a:ea typeface="游ゴシック"/>
              <a:cs typeface="Helvetica"/>
            </a:endParaRP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  <a:latin typeface="Helvetica"/>
                <a:ea typeface="游ゴシック"/>
                <a:cs typeface="Helvetica"/>
              </a:rPr>
              <a:t>Area 2 is H shaped cross section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  <a:latin typeface="Helvetica"/>
                <a:ea typeface="游ゴシック"/>
                <a:cs typeface="Helvetica"/>
              </a:rPr>
              <a:t>This “torsional resistance” helps stabilize the racquet, reducing power loss. </a:t>
            </a:r>
          </a:p>
          <a:p>
            <a:r>
              <a:rPr lang="en-US" sz="1800">
                <a:latin typeface="Helvetica"/>
                <a:cs typeface="Helvetica"/>
              </a:rPr>
              <a:t>RESULT: </a:t>
            </a:r>
            <a:endParaRPr lang="en-US" sz="1800">
              <a:cs typeface="Helvetica"/>
            </a:endParaRP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Added control</a:t>
            </a:r>
            <a:endParaRPr lang="en-US" sz="1800">
              <a:solidFill>
                <a:schemeClr val="accent1"/>
              </a:solidFill>
              <a:latin typeface="Helvetica"/>
              <a:cs typeface="Helvetica"/>
            </a:endParaRPr>
          </a:p>
        </p:txBody>
      </p:sp>
      <p:sp>
        <p:nvSpPr>
          <p:cNvPr id="12" name="楕円 7">
            <a:extLst>
              <a:ext uri="{FF2B5EF4-FFF2-40B4-BE49-F238E27FC236}">
                <a16:creationId xmlns:a16="http://schemas.microsoft.com/office/drawing/2014/main" id="{8B023809-629B-6217-159D-5965FD659569}"/>
              </a:ext>
            </a:extLst>
          </p:cNvPr>
          <p:cNvSpPr/>
          <p:nvPr/>
        </p:nvSpPr>
        <p:spPr>
          <a:xfrm rot="20536990">
            <a:off x="8538883" y="2247156"/>
            <a:ext cx="845127" cy="3091843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13" name="楕円 8">
            <a:extLst>
              <a:ext uri="{FF2B5EF4-FFF2-40B4-BE49-F238E27FC236}">
                <a16:creationId xmlns:a16="http://schemas.microsoft.com/office/drawing/2014/main" id="{2E7FCCB5-F728-549F-F2C6-E38C828D3958}"/>
              </a:ext>
            </a:extLst>
          </p:cNvPr>
          <p:cNvSpPr/>
          <p:nvPr/>
        </p:nvSpPr>
        <p:spPr>
          <a:xfrm rot="1206998">
            <a:off x="10049768" y="2293035"/>
            <a:ext cx="845127" cy="306624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14" name="楕円 9">
            <a:extLst>
              <a:ext uri="{FF2B5EF4-FFF2-40B4-BE49-F238E27FC236}">
                <a16:creationId xmlns:a16="http://schemas.microsoft.com/office/drawing/2014/main" id="{74D6C023-9D5E-A3E6-92DD-B614990E4472}"/>
              </a:ext>
            </a:extLst>
          </p:cNvPr>
          <p:cNvSpPr/>
          <p:nvPr/>
        </p:nvSpPr>
        <p:spPr>
          <a:xfrm rot="16200000">
            <a:off x="9340868" y="4678473"/>
            <a:ext cx="629257" cy="148464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ja-JP" altLang="en-US" sz="1600" b="1">
              <a:solidFill>
                <a:schemeClr val="bg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18" name="正方形/長方形 1">
            <a:extLst>
              <a:ext uri="{FF2B5EF4-FFF2-40B4-BE49-F238E27FC236}">
                <a16:creationId xmlns:a16="http://schemas.microsoft.com/office/drawing/2014/main" id="{06504827-123F-7D28-DAD5-E275342203BF}"/>
              </a:ext>
            </a:extLst>
          </p:cNvPr>
          <p:cNvSpPr/>
          <p:nvPr/>
        </p:nvSpPr>
        <p:spPr>
          <a:xfrm>
            <a:off x="8666671" y="6373788"/>
            <a:ext cx="2021131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>
                <a:ea typeface="游ゴシック"/>
              </a:rPr>
              <a:t>New Throat Design </a:t>
            </a:r>
            <a:endParaRPr lang="en-US" altLang="ja-JP">
              <a:ea typeface="游ゴシック"/>
              <a:cs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B7550D-CA8D-DEB9-C12F-82767299C9CA}"/>
              </a:ext>
            </a:extLst>
          </p:cNvPr>
          <p:cNvGrpSpPr/>
          <p:nvPr/>
        </p:nvGrpSpPr>
        <p:grpSpPr>
          <a:xfrm>
            <a:off x="8654606" y="1075602"/>
            <a:ext cx="1870909" cy="1550260"/>
            <a:chOff x="6009482" y="4524619"/>
            <a:chExt cx="1870909" cy="1550260"/>
          </a:xfrm>
        </p:grpSpPr>
        <p:sp>
          <p:nvSpPr>
            <p:cNvPr id="28" name="正方形/長方形 1">
              <a:extLst>
                <a:ext uri="{FF2B5EF4-FFF2-40B4-BE49-F238E27FC236}">
                  <a16:creationId xmlns:a16="http://schemas.microsoft.com/office/drawing/2014/main" id="{09219BAE-FE40-B4F2-9B8D-CF2D6F48DF70}"/>
                </a:ext>
              </a:extLst>
            </p:cNvPr>
            <p:cNvSpPr/>
            <p:nvPr/>
          </p:nvSpPr>
          <p:spPr>
            <a:xfrm>
              <a:off x="6009482" y="4524619"/>
              <a:ext cx="18709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5400">
                  <a:solidFill>
                    <a:srgbClr val="4F5E95"/>
                  </a:solidFill>
                </a:rPr>
                <a:t> </a:t>
              </a:r>
              <a:r>
                <a:rPr lang="en-US" altLang="ja-JP" sz="5400" b="1">
                  <a:solidFill>
                    <a:srgbClr val="4F5E95"/>
                  </a:solidFill>
                </a:rPr>
                <a:t>3.4%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5BD10A-BE52-C075-D803-C4D111D99692}"/>
                </a:ext>
              </a:extLst>
            </p:cNvPr>
            <p:cNvSpPr/>
            <p:nvPr/>
          </p:nvSpPr>
          <p:spPr>
            <a:xfrm>
              <a:off x="6260997" y="5112792"/>
              <a:ext cx="149271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4000">
                  <a:solidFill>
                    <a:srgbClr val="4F5E95"/>
                  </a:solidFill>
                </a:rPr>
                <a:t>MORE</a:t>
              </a:r>
              <a:endParaRPr lang="en-US" altLang="ja-JP" sz="2200">
                <a:solidFill>
                  <a:srgbClr val="4F5E95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4269753-40CD-DDD3-2903-BFD9B7AC1220}"/>
                </a:ext>
              </a:extLst>
            </p:cNvPr>
            <p:cNvSpPr/>
            <p:nvPr/>
          </p:nvSpPr>
          <p:spPr>
            <a:xfrm>
              <a:off x="6192710" y="5551659"/>
              <a:ext cx="16292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>
                  <a:solidFill>
                    <a:srgbClr val="4F5E95"/>
                  </a:solidFill>
                </a:rPr>
                <a:t>STABILITY</a:t>
              </a: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7071C4-9FFB-FE59-731D-40BFAF161FD4}"/>
              </a:ext>
            </a:extLst>
          </p:cNvPr>
          <p:cNvGrpSpPr/>
          <p:nvPr/>
        </p:nvGrpSpPr>
        <p:grpSpPr>
          <a:xfrm>
            <a:off x="5692377" y="3041478"/>
            <a:ext cx="2451690" cy="1346251"/>
            <a:chOff x="2729386" y="5550757"/>
            <a:chExt cx="2451690" cy="13462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394C76-DD21-68BF-2272-01C3795AE94C}"/>
                </a:ext>
              </a:extLst>
            </p:cNvPr>
            <p:cNvGrpSpPr/>
            <p:nvPr/>
          </p:nvGrpSpPr>
          <p:grpSpPr>
            <a:xfrm>
              <a:off x="2729386" y="5566146"/>
              <a:ext cx="2451690" cy="1330862"/>
              <a:chOff x="5861225" y="3525386"/>
              <a:chExt cx="2451690" cy="133086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5DB5D0E-BD15-1AEF-E27E-0CE8B01CD6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43" y="3873166"/>
                <a:ext cx="495300" cy="657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矢印: 右 3">
                <a:extLst>
                  <a:ext uri="{FF2B5EF4-FFF2-40B4-BE49-F238E27FC236}">
                    <a16:creationId xmlns:a16="http://schemas.microsoft.com/office/drawing/2014/main" id="{CFD6C29E-020D-50AE-992F-49E3A4238A72}"/>
                  </a:ext>
                </a:extLst>
              </p:cNvPr>
              <p:cNvSpPr/>
              <p:nvPr/>
            </p:nvSpPr>
            <p:spPr>
              <a:xfrm>
                <a:off x="6953375" y="3996086"/>
                <a:ext cx="267391" cy="383059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637" tIns="21336" rIns="313965" bIns="21336" numCol="1" spcCol="127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kumimoji="1" lang="ja-JP" altLang="en-US" sz="1600" b="1">
                  <a:solidFill>
                    <a:schemeClr val="bg1"/>
                  </a:solidFill>
                  <a:latin typeface="Helvetica" pitchFamily="2" charset="0"/>
                  <a:ea typeface="游ゴシック" panose="020B0400000000000000" pitchFamily="50" charset="-128"/>
                </a:endParaRPr>
              </a:p>
            </p:txBody>
          </p:sp>
          <p:sp>
            <p:nvSpPr>
              <p:cNvPr id="11" name="テキスト ボックス 6">
                <a:extLst>
                  <a:ext uri="{FF2B5EF4-FFF2-40B4-BE49-F238E27FC236}">
                    <a16:creationId xmlns:a16="http://schemas.microsoft.com/office/drawing/2014/main" id="{8F94EB29-4E0D-D684-0510-A236F7D6123B}"/>
                  </a:ext>
                </a:extLst>
              </p:cNvPr>
              <p:cNvSpPr txBox="1"/>
              <p:nvPr/>
            </p:nvSpPr>
            <p:spPr>
              <a:xfrm>
                <a:off x="6978309" y="4548471"/>
                <a:ext cx="12547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i="1">
                    <a:latin typeface="Helvetica" pitchFamily="2" charset="0"/>
                  </a:rPr>
                  <a:t>T shape </a:t>
                </a:r>
                <a:endParaRPr kumimoji="1" lang="ja-JP" altLang="en-US" sz="1400" i="1">
                  <a:latin typeface="Helvetica" pitchFamily="2" charset="0"/>
                </a:endParaRPr>
              </a:p>
            </p:txBody>
          </p:sp>
          <p:pic>
            <p:nvPicPr>
              <p:cNvPr id="16" name="図 11">
                <a:extLst>
                  <a:ext uri="{FF2B5EF4-FFF2-40B4-BE49-F238E27FC236}">
                    <a16:creationId xmlns:a16="http://schemas.microsoft.com/office/drawing/2014/main" id="{833DDA9A-353D-2C45-B9F0-1B0BD898A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380534" y="3917231"/>
                <a:ext cx="408467" cy="597460"/>
              </a:xfrm>
              <a:prstGeom prst="rect">
                <a:avLst/>
              </a:prstGeom>
            </p:spPr>
          </p:pic>
          <p:sp>
            <p:nvSpPr>
              <p:cNvPr id="21" name="テキスト ボックス 10">
                <a:extLst>
                  <a:ext uri="{FF2B5EF4-FFF2-40B4-BE49-F238E27FC236}">
                    <a16:creationId xmlns:a16="http://schemas.microsoft.com/office/drawing/2014/main" id="{DFC2645B-A017-CEF5-478A-0C85042504CF}"/>
                  </a:ext>
                </a:extLst>
              </p:cNvPr>
              <p:cNvSpPr txBox="1"/>
              <p:nvPr/>
            </p:nvSpPr>
            <p:spPr>
              <a:xfrm rot="10800000" flipV="1">
                <a:off x="5861225" y="3525386"/>
                <a:ext cx="2451690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b="1" u="sng">
                    <a:latin typeface="Helvetica" pitchFamily="2" charset="0"/>
                    <a:ea typeface="游ゴシック"/>
                    <a:cs typeface="Calibri"/>
                  </a:rPr>
                  <a:t>Area 1</a:t>
                </a:r>
              </a:p>
            </p:txBody>
          </p:sp>
        </p:grp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AE5B5BE7-1C35-7516-8C5F-0E64B75A052A}"/>
                </a:ext>
              </a:extLst>
            </p:cNvPr>
            <p:cNvSpPr/>
            <p:nvPr/>
          </p:nvSpPr>
          <p:spPr>
            <a:xfrm>
              <a:off x="2939151" y="5550757"/>
              <a:ext cx="2162087" cy="1346251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637" tIns="21336" rIns="313965" bIns="21336" numCol="1" spcCol="1270" rtlCol="0" anchor="ctr" anchorCtr="0">
              <a:noAutofit/>
            </a:bodyPr>
            <a:lstStyle/>
            <a:p>
              <a:pPr mar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kumimoji="1" lang="en-US" sz="1600" b="1">
                <a:ln>
                  <a:solidFill>
                    <a:schemeClr val="accent6"/>
                  </a:solidFill>
                </a:ln>
                <a:noFill/>
                <a:latin typeface="Helvetica" pitchFamily="2" charset="0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08DC09-EA6A-FE55-7D2E-F8CEEC5DF26B}"/>
              </a:ext>
            </a:extLst>
          </p:cNvPr>
          <p:cNvGrpSpPr/>
          <p:nvPr/>
        </p:nvGrpSpPr>
        <p:grpSpPr>
          <a:xfrm>
            <a:off x="5447245" y="5033399"/>
            <a:ext cx="3070391" cy="1346251"/>
            <a:chOff x="5690837" y="4638569"/>
            <a:chExt cx="3070391" cy="134625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619C304-83E3-0293-3ECB-013BDF04FDFC}"/>
                </a:ext>
              </a:extLst>
            </p:cNvPr>
            <p:cNvGrpSpPr/>
            <p:nvPr/>
          </p:nvGrpSpPr>
          <p:grpSpPr>
            <a:xfrm>
              <a:off x="5825128" y="4673263"/>
              <a:ext cx="2817516" cy="1311557"/>
              <a:chOff x="5825128" y="4673263"/>
              <a:chExt cx="2817516" cy="131155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EB3D4A2-E5EF-4DD8-62CA-6C3849113D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1960" y="5069005"/>
                <a:ext cx="1123950" cy="647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矢印: 右 4">
                <a:extLst>
                  <a:ext uri="{FF2B5EF4-FFF2-40B4-BE49-F238E27FC236}">
                    <a16:creationId xmlns:a16="http://schemas.microsoft.com/office/drawing/2014/main" id="{3ADC1C56-04EA-E4BD-CD7B-8D2E1D6DC191}"/>
                  </a:ext>
                </a:extLst>
              </p:cNvPr>
              <p:cNvSpPr/>
              <p:nvPr/>
            </p:nvSpPr>
            <p:spPr>
              <a:xfrm>
                <a:off x="6990446" y="5201393"/>
                <a:ext cx="267391" cy="381595"/>
              </a:xfrm>
              <a:prstGeom prst="rightArrow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637" tIns="21336" rIns="313965" bIns="21336" numCol="1" spcCol="1270" rtlCol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kumimoji="1" lang="ja-JP" altLang="en-US" sz="1600" b="1">
                  <a:solidFill>
                    <a:schemeClr val="bg1"/>
                  </a:solidFill>
                  <a:latin typeface="Helvetica" pitchFamily="2" charset="0"/>
                  <a:ea typeface="游ゴシック" panose="020B0400000000000000" pitchFamily="50" charset="-128"/>
                </a:endParaRPr>
              </a:p>
            </p:txBody>
          </p:sp>
          <p:pic>
            <p:nvPicPr>
              <p:cNvPr id="19" name="Picture 19">
                <a:extLst>
                  <a:ext uri="{FF2B5EF4-FFF2-40B4-BE49-F238E27FC236}">
                    <a16:creationId xmlns:a16="http://schemas.microsoft.com/office/drawing/2014/main" id="{17B5ABBD-1ECD-DEC5-574A-A6E589E23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alphaModFix/>
              </a:blip>
              <a:stretch>
                <a:fillRect/>
              </a:stretch>
            </p:blipFill>
            <p:spPr>
              <a:xfrm>
                <a:off x="5825128" y="5069006"/>
                <a:ext cx="1008949" cy="637231"/>
              </a:xfrm>
              <a:prstGeom prst="rect">
                <a:avLst/>
              </a:prstGeom>
            </p:spPr>
          </p:pic>
          <p:sp>
            <p:nvSpPr>
              <p:cNvPr id="22" name="テキスト ボックス 10">
                <a:extLst>
                  <a:ext uri="{FF2B5EF4-FFF2-40B4-BE49-F238E27FC236}">
                    <a16:creationId xmlns:a16="http://schemas.microsoft.com/office/drawing/2014/main" id="{AF545FF9-A76D-AEDA-BAA7-5BF05DD44B81}"/>
                  </a:ext>
                </a:extLst>
              </p:cNvPr>
              <p:cNvSpPr txBox="1"/>
              <p:nvPr/>
            </p:nvSpPr>
            <p:spPr>
              <a:xfrm rot="10800000" flipV="1">
                <a:off x="6556771" y="4673263"/>
                <a:ext cx="1060597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ja-JP" sz="1600" b="1" u="sng">
                    <a:latin typeface="Helvetica" pitchFamily="2" charset="0"/>
                    <a:ea typeface="游ゴシック"/>
                    <a:cs typeface="Calibri"/>
                  </a:rPr>
                  <a:t>Area 2</a:t>
                </a:r>
              </a:p>
            </p:txBody>
          </p:sp>
          <p:sp>
            <p:nvSpPr>
              <p:cNvPr id="34" name="テキスト ボックス 6">
                <a:extLst>
                  <a:ext uri="{FF2B5EF4-FFF2-40B4-BE49-F238E27FC236}">
                    <a16:creationId xmlns:a16="http://schemas.microsoft.com/office/drawing/2014/main" id="{28020A82-D3DD-A32E-9D21-11A1E0F9AECF}"/>
                  </a:ext>
                </a:extLst>
              </p:cNvPr>
              <p:cNvSpPr txBox="1"/>
              <p:nvPr/>
            </p:nvSpPr>
            <p:spPr>
              <a:xfrm>
                <a:off x="7387876" y="5677043"/>
                <a:ext cx="12547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i="1">
                    <a:latin typeface="Helvetica" pitchFamily="2" charset="0"/>
                  </a:rPr>
                  <a:t>H shape </a:t>
                </a:r>
                <a:endParaRPr kumimoji="1" lang="ja-JP" altLang="en-US" sz="1400" i="1">
                  <a:latin typeface="Helvetica" pitchFamily="2" charset="0"/>
                </a:endParaRPr>
              </a:p>
            </p:txBody>
          </p:sp>
        </p:grp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6269BDB-EEF8-A0AC-89B5-9B945C1A9BA3}"/>
                </a:ext>
              </a:extLst>
            </p:cNvPr>
            <p:cNvSpPr/>
            <p:nvPr/>
          </p:nvSpPr>
          <p:spPr>
            <a:xfrm>
              <a:off x="5690837" y="4638569"/>
              <a:ext cx="3070391" cy="1346251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637" tIns="21336" rIns="313965" bIns="21336" numCol="1" spcCol="1270" rtlCol="0" anchor="ctr" anchorCtr="0">
              <a:noAutofit/>
            </a:bodyPr>
            <a:lstStyle/>
            <a:p>
              <a:pPr mar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kumimoji="1" lang="en-US" sz="1600" b="1">
                <a:ln>
                  <a:solidFill>
                    <a:schemeClr val="accent6"/>
                  </a:solidFill>
                </a:ln>
                <a:noFill/>
                <a:latin typeface="Helvetica" pitchFamily="2" charset="0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049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6734-FF78-2748-ADB3-BC9F6A8B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TECHNOLOGY: WHAT’S NEW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EC1064-AA6B-2E5E-C1C1-5A4B358EB026}"/>
              </a:ext>
            </a:extLst>
          </p:cNvPr>
          <p:cNvGrpSpPr/>
          <p:nvPr/>
        </p:nvGrpSpPr>
        <p:grpSpPr>
          <a:xfrm>
            <a:off x="1229873" y="1786387"/>
            <a:ext cx="9732253" cy="3285225"/>
            <a:chOff x="620842" y="1776969"/>
            <a:chExt cx="9732253" cy="3285225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295F1C88-CE73-4849-89A9-CA9923B2F599}"/>
                </a:ext>
              </a:extLst>
            </p:cNvPr>
            <p:cNvSpPr/>
            <p:nvPr/>
          </p:nvSpPr>
          <p:spPr>
            <a:xfrm>
              <a:off x="620842" y="1776969"/>
              <a:ext cx="9732253" cy="3285225"/>
            </a:xfrm>
            <a:prstGeom prst="roundRect">
              <a:avLst>
                <a:gd name="adj" fmla="val 30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12">
              <a:extLst>
                <a:ext uri="{FF2B5EF4-FFF2-40B4-BE49-F238E27FC236}">
                  <a16:creationId xmlns:a16="http://schemas.microsoft.com/office/drawing/2014/main" id="{ED054E59-2E11-F741-A202-1265D45F2C45}"/>
                </a:ext>
              </a:extLst>
            </p:cNvPr>
            <p:cNvSpPr txBox="1"/>
            <p:nvPr/>
          </p:nvSpPr>
          <p:spPr>
            <a:xfrm>
              <a:off x="5707429" y="1946996"/>
              <a:ext cx="109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>
                  <a:solidFill>
                    <a:schemeClr val="bg1"/>
                  </a:solidFill>
                  <a:latin typeface="Helvetica light"/>
                  <a:ea typeface="Yu Gothic UI Semilight" panose="020B0400000000000000" pitchFamily="50" charset="-128"/>
                </a:rPr>
                <a:t>Flexible</a:t>
              </a:r>
              <a:r>
                <a:rPr kumimoji="1" lang="ja-JP" altLang="en-US" sz="2000" b="1">
                  <a:solidFill>
                    <a:schemeClr val="bg1"/>
                  </a:solidFill>
                  <a:latin typeface="Helvetica light"/>
                  <a:ea typeface="Yu Gothic UI Semilight" panose="020B0400000000000000" pitchFamily="50" charset="-128"/>
                </a:rPr>
                <a:t>　</a:t>
              </a:r>
            </a:p>
          </p:txBody>
        </p: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id="{49E94F2D-7C06-4AB7-8C4C-69B140B39317}"/>
                </a:ext>
              </a:extLst>
            </p:cNvPr>
            <p:cNvCxnSpPr>
              <a:cxnSpLocks/>
            </p:cNvCxnSpPr>
            <p:nvPr/>
          </p:nvCxnSpPr>
          <p:spPr>
            <a:xfrm>
              <a:off x="1057564" y="2478990"/>
              <a:ext cx="8802873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D10815A-719E-4B0D-8DA3-DAFF08581427}"/>
                </a:ext>
              </a:extLst>
            </p:cNvPr>
            <p:cNvSpPr/>
            <p:nvPr/>
          </p:nvSpPr>
          <p:spPr>
            <a:xfrm>
              <a:off x="1057565" y="2598780"/>
              <a:ext cx="40062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Friction between string &amp; grommet</a:t>
              </a:r>
            </a:p>
          </p:txBody>
        </p: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id="{C0AC2A38-3B32-4E16-A665-714691FA8B68}"/>
                </a:ext>
              </a:extLst>
            </p:cNvPr>
            <p:cNvCxnSpPr>
              <a:cxnSpLocks/>
            </p:cNvCxnSpPr>
            <p:nvPr/>
          </p:nvCxnSpPr>
          <p:spPr>
            <a:xfrm>
              <a:off x="5201395" y="2108990"/>
              <a:ext cx="0" cy="273777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BF9132B-54C6-4416-B89A-0AD8511A4AB8}"/>
                </a:ext>
              </a:extLst>
            </p:cNvPr>
            <p:cNvSpPr/>
            <p:nvPr/>
          </p:nvSpPr>
          <p:spPr>
            <a:xfrm>
              <a:off x="5330914" y="2598687"/>
              <a:ext cx="915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-26.3%</a:t>
              </a:r>
            </a:p>
          </p:txBody>
        </p:sp>
        <p:sp>
          <p:nvSpPr>
            <p:cNvPr id="34" name="正方形/長方形 15">
              <a:extLst>
                <a:ext uri="{FF2B5EF4-FFF2-40B4-BE49-F238E27FC236}">
                  <a16:creationId xmlns:a16="http://schemas.microsoft.com/office/drawing/2014/main" id="{007D5BD3-FE15-AC16-4D4C-2C58FA1B6F4E}"/>
                </a:ext>
              </a:extLst>
            </p:cNvPr>
            <p:cNvSpPr/>
            <p:nvPr/>
          </p:nvSpPr>
          <p:spPr>
            <a:xfrm>
              <a:off x="1057562" y="3021845"/>
              <a:ext cx="400622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Beam width</a:t>
              </a:r>
            </a:p>
          </p:txBody>
        </p:sp>
        <p:sp>
          <p:nvSpPr>
            <p:cNvPr id="39" name="正方形/長方形 15">
              <a:extLst>
                <a:ext uri="{FF2B5EF4-FFF2-40B4-BE49-F238E27FC236}">
                  <a16:creationId xmlns:a16="http://schemas.microsoft.com/office/drawing/2014/main" id="{BEF3D0F5-946D-E8ED-6A0A-8F2E04AB7C11}"/>
                </a:ext>
              </a:extLst>
            </p:cNvPr>
            <p:cNvSpPr/>
            <p:nvPr/>
          </p:nvSpPr>
          <p:spPr>
            <a:xfrm>
              <a:off x="1057563" y="3444911"/>
              <a:ext cx="40062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Frame width</a:t>
              </a:r>
            </a:p>
          </p:txBody>
        </p:sp>
        <p:sp>
          <p:nvSpPr>
            <p:cNvPr id="40" name="正方形/長方形 15">
              <a:extLst>
                <a:ext uri="{FF2B5EF4-FFF2-40B4-BE49-F238E27FC236}">
                  <a16:creationId xmlns:a16="http://schemas.microsoft.com/office/drawing/2014/main" id="{FD3E9486-5842-4B89-8D48-3C9BA236057D}"/>
                </a:ext>
              </a:extLst>
            </p:cNvPr>
            <p:cNvSpPr/>
            <p:nvPr/>
          </p:nvSpPr>
          <p:spPr>
            <a:xfrm>
              <a:off x="1057563" y="3867977"/>
              <a:ext cx="40062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Launch Angle</a:t>
              </a:r>
            </a:p>
          </p:txBody>
        </p:sp>
        <p:sp>
          <p:nvSpPr>
            <p:cNvPr id="41" name="正方形/長方形 15">
              <a:extLst>
                <a:ext uri="{FF2B5EF4-FFF2-40B4-BE49-F238E27FC236}">
                  <a16:creationId xmlns:a16="http://schemas.microsoft.com/office/drawing/2014/main" id="{59AAF077-7E8C-A47D-DED9-258D715FE0AB}"/>
                </a:ext>
              </a:extLst>
            </p:cNvPr>
            <p:cNvSpPr/>
            <p:nvPr/>
          </p:nvSpPr>
          <p:spPr>
            <a:xfrm>
              <a:off x="1057563" y="4292391"/>
              <a:ext cx="40062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Racquet Torque</a:t>
              </a:r>
            </a:p>
          </p:txBody>
        </p:sp>
        <p:sp>
          <p:nvSpPr>
            <p:cNvPr id="42" name="正方形/長方形 27">
              <a:extLst>
                <a:ext uri="{FF2B5EF4-FFF2-40B4-BE49-F238E27FC236}">
                  <a16:creationId xmlns:a16="http://schemas.microsoft.com/office/drawing/2014/main" id="{F0A312C9-4B3E-F93E-CD5C-A5F3CB464BAE}"/>
                </a:ext>
              </a:extLst>
            </p:cNvPr>
            <p:cNvSpPr/>
            <p:nvPr/>
          </p:nvSpPr>
          <p:spPr>
            <a:xfrm>
              <a:off x="5330914" y="3021845"/>
              <a:ext cx="7873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-2.3%</a:t>
              </a:r>
            </a:p>
          </p:txBody>
        </p:sp>
        <p:sp>
          <p:nvSpPr>
            <p:cNvPr id="43" name="正方形/長方形 27">
              <a:extLst>
                <a:ext uri="{FF2B5EF4-FFF2-40B4-BE49-F238E27FC236}">
                  <a16:creationId xmlns:a16="http://schemas.microsoft.com/office/drawing/2014/main" id="{438F864E-B8C6-E78B-F5D3-FCE3C7CF7A82}"/>
                </a:ext>
              </a:extLst>
            </p:cNvPr>
            <p:cNvSpPr/>
            <p:nvPr/>
          </p:nvSpPr>
          <p:spPr>
            <a:xfrm>
              <a:off x="5330914" y="3449481"/>
              <a:ext cx="8451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+1.9%</a:t>
              </a:r>
            </a:p>
          </p:txBody>
        </p:sp>
        <p:sp>
          <p:nvSpPr>
            <p:cNvPr id="44" name="正方形/長方形 27">
              <a:extLst>
                <a:ext uri="{FF2B5EF4-FFF2-40B4-BE49-F238E27FC236}">
                  <a16:creationId xmlns:a16="http://schemas.microsoft.com/office/drawing/2014/main" id="{3856C688-BF17-C59F-538C-4ED9E0932FC6}"/>
                </a:ext>
              </a:extLst>
            </p:cNvPr>
            <p:cNvSpPr/>
            <p:nvPr/>
          </p:nvSpPr>
          <p:spPr>
            <a:xfrm>
              <a:off x="5330913" y="3877117"/>
              <a:ext cx="8451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+2.7%</a:t>
              </a:r>
            </a:p>
          </p:txBody>
        </p:sp>
        <p:sp>
          <p:nvSpPr>
            <p:cNvPr id="45" name="正方形/長方形 27">
              <a:extLst>
                <a:ext uri="{FF2B5EF4-FFF2-40B4-BE49-F238E27FC236}">
                  <a16:creationId xmlns:a16="http://schemas.microsoft.com/office/drawing/2014/main" id="{B496D5AF-4F7E-F078-BAD4-7F427C3CEFC1}"/>
                </a:ext>
              </a:extLst>
            </p:cNvPr>
            <p:cNvSpPr/>
            <p:nvPr/>
          </p:nvSpPr>
          <p:spPr>
            <a:xfrm>
              <a:off x="5330913" y="4303867"/>
              <a:ext cx="8451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+3.4%</a:t>
              </a:r>
            </a:p>
          </p:txBody>
        </p:sp>
        <p:cxnSp>
          <p:nvCxnSpPr>
            <p:cNvPr id="46" name="Straight Connector 20">
              <a:extLst>
                <a:ext uri="{FF2B5EF4-FFF2-40B4-BE49-F238E27FC236}">
                  <a16:creationId xmlns:a16="http://schemas.microsoft.com/office/drawing/2014/main" id="{6BE91F7A-25A8-092F-42AF-1EE85FD1F78A}"/>
                </a:ext>
              </a:extLst>
            </p:cNvPr>
            <p:cNvCxnSpPr>
              <a:cxnSpLocks/>
            </p:cNvCxnSpPr>
            <p:nvPr/>
          </p:nvCxnSpPr>
          <p:spPr>
            <a:xfrm>
              <a:off x="6324756" y="2098647"/>
              <a:ext cx="0" cy="2737778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正方形/長方形 15">
              <a:extLst>
                <a:ext uri="{FF2B5EF4-FFF2-40B4-BE49-F238E27FC236}">
                  <a16:creationId xmlns:a16="http://schemas.microsoft.com/office/drawing/2014/main" id="{BE6966F6-9149-281E-6D28-B4716E8B0B36}"/>
                </a:ext>
              </a:extLst>
            </p:cNvPr>
            <p:cNvSpPr/>
            <p:nvPr/>
          </p:nvSpPr>
          <p:spPr>
            <a:xfrm>
              <a:off x="6452997" y="2598780"/>
              <a:ext cx="2518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Faster string snapback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  <p:sp>
          <p:nvSpPr>
            <p:cNvPr id="49" name="正方形/長方形 15">
              <a:extLst>
                <a:ext uri="{FF2B5EF4-FFF2-40B4-BE49-F238E27FC236}">
                  <a16:creationId xmlns:a16="http://schemas.microsoft.com/office/drawing/2014/main" id="{70869621-90AD-4C8A-17EE-97D21CEE3EA0}"/>
                </a:ext>
              </a:extLst>
            </p:cNvPr>
            <p:cNvSpPr/>
            <p:nvPr/>
          </p:nvSpPr>
          <p:spPr>
            <a:xfrm>
              <a:off x="6452996" y="3021845"/>
              <a:ext cx="23006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More maneuverable 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  <p:sp>
          <p:nvSpPr>
            <p:cNvPr id="50" name="正方形/長方形 15">
              <a:extLst>
                <a:ext uri="{FF2B5EF4-FFF2-40B4-BE49-F238E27FC236}">
                  <a16:creationId xmlns:a16="http://schemas.microsoft.com/office/drawing/2014/main" id="{6C1ED389-CD72-6655-DC92-1D3568420803}"/>
                </a:ext>
              </a:extLst>
            </p:cNvPr>
            <p:cNvSpPr/>
            <p:nvPr/>
          </p:nvSpPr>
          <p:spPr>
            <a:xfrm>
              <a:off x="6452996" y="3444911"/>
              <a:ext cx="24288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Increased ball contact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  <p:sp>
          <p:nvSpPr>
            <p:cNvPr id="51" name="正方形/長方形 15">
              <a:extLst>
                <a:ext uri="{FF2B5EF4-FFF2-40B4-BE49-F238E27FC236}">
                  <a16:creationId xmlns:a16="http://schemas.microsoft.com/office/drawing/2014/main" id="{EF5DCE98-77FC-FB2F-D0F6-642ABC6C4259}"/>
                </a:ext>
              </a:extLst>
            </p:cNvPr>
            <p:cNvSpPr/>
            <p:nvPr/>
          </p:nvSpPr>
          <p:spPr>
            <a:xfrm>
              <a:off x="6452996" y="3867977"/>
              <a:ext cx="27109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Greater topspin potential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  <p:sp>
          <p:nvSpPr>
            <p:cNvPr id="52" name="正方形/長方形 15">
              <a:extLst>
                <a:ext uri="{FF2B5EF4-FFF2-40B4-BE49-F238E27FC236}">
                  <a16:creationId xmlns:a16="http://schemas.microsoft.com/office/drawing/2014/main" id="{3E9BF18F-C1E4-E272-AD5E-A86498798800}"/>
                </a:ext>
              </a:extLst>
            </p:cNvPr>
            <p:cNvSpPr/>
            <p:nvPr/>
          </p:nvSpPr>
          <p:spPr>
            <a:xfrm>
              <a:off x="6452996" y="4292391"/>
              <a:ext cx="15440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More stability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  <p:sp>
          <p:nvSpPr>
            <p:cNvPr id="53" name="正方形/長方形 15">
              <a:extLst>
                <a:ext uri="{FF2B5EF4-FFF2-40B4-BE49-F238E27FC236}">
                  <a16:creationId xmlns:a16="http://schemas.microsoft.com/office/drawing/2014/main" id="{5768CCFE-FF1C-43CC-7E9E-1551A37B158E}"/>
                </a:ext>
              </a:extLst>
            </p:cNvPr>
            <p:cNvSpPr/>
            <p:nvPr/>
          </p:nvSpPr>
          <p:spPr>
            <a:xfrm>
              <a:off x="1057565" y="2043670"/>
              <a:ext cx="40062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ja-JP" b="1"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IMPROVEMENTS</a:t>
              </a:r>
            </a:p>
          </p:txBody>
        </p:sp>
        <p:sp>
          <p:nvSpPr>
            <p:cNvPr id="54" name="正方形/長方形 27">
              <a:extLst>
                <a:ext uri="{FF2B5EF4-FFF2-40B4-BE49-F238E27FC236}">
                  <a16:creationId xmlns:a16="http://schemas.microsoft.com/office/drawing/2014/main" id="{FF7FFDF7-4ED3-C715-B549-27F895913428}"/>
                </a:ext>
              </a:extLst>
            </p:cNvPr>
            <p:cNvSpPr/>
            <p:nvPr/>
          </p:nvSpPr>
          <p:spPr>
            <a:xfrm>
              <a:off x="5398232" y="2054126"/>
              <a:ext cx="729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+/- %</a:t>
              </a:r>
            </a:p>
          </p:txBody>
        </p:sp>
        <p:sp>
          <p:nvSpPr>
            <p:cNvPr id="55" name="正方形/長方形 15">
              <a:extLst>
                <a:ext uri="{FF2B5EF4-FFF2-40B4-BE49-F238E27FC236}">
                  <a16:creationId xmlns:a16="http://schemas.microsoft.com/office/drawing/2014/main" id="{CABFB402-6F6E-E1EB-5392-BD884B462BFC}"/>
                </a:ext>
              </a:extLst>
            </p:cNvPr>
            <p:cNvSpPr/>
            <p:nvPr/>
          </p:nvSpPr>
          <p:spPr>
            <a:xfrm>
              <a:off x="6452997" y="2043670"/>
              <a:ext cx="2552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ja-JP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anose="020B0604020202020204" pitchFamily="34" charset="0"/>
                  <a:ea typeface="メイリオ" panose="020B0604030504040204" pitchFamily="50" charset="-128"/>
                  <a:cs typeface="Helvetica" panose="020B0604020202020204" pitchFamily="34" charset="0"/>
                </a:rPr>
                <a:t>RESULTS / BENEFITS</a:t>
              </a:r>
              <a:endParaRPr lang="en-US" altLang="ja-JP" i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2CA43DF-64CC-3934-A460-C6BFB64C746F}"/>
              </a:ext>
            </a:extLst>
          </p:cNvPr>
          <p:cNvSpPr txBox="1"/>
          <p:nvPr/>
        </p:nvSpPr>
        <p:spPr>
          <a:xfrm>
            <a:off x="7788001" y="5125345"/>
            <a:ext cx="3174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>
                <a:latin typeface="Helvetica" pitchFamily="2" charset="0"/>
              </a:rPr>
              <a:t>Compared to the 06VCORE 100</a:t>
            </a:r>
          </a:p>
        </p:txBody>
      </p:sp>
    </p:spTree>
    <p:extLst>
      <p:ext uri="{BB962C8B-B14F-4D97-AF65-F5344CB8AC3E}">
        <p14:creationId xmlns:p14="http://schemas.microsoft.com/office/powerpoint/2010/main" val="2680357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01A6-8046-B34D-A5F1-F754F29B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C3019-EB73-8C49-BCC2-3D3EF0E31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BE" altLang="ja-JP" dirty="0">
                <a:latin typeface="Helvetica"/>
                <a:ea typeface="游ゴシック"/>
                <a:cs typeface="Helvetica"/>
              </a:rPr>
              <a:t>NO CHANGES:</a:t>
            </a:r>
            <a:endParaRPr lang="ja-JP" altLang="en-US" dirty="0">
              <a:ea typeface="游ゴシック"/>
              <a:cs typeface="Helvetica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91F85D-223C-AC91-76D7-5AF9D874A991}"/>
              </a:ext>
            </a:extLst>
          </p:cNvPr>
          <p:cNvSpPr txBox="1">
            <a:spLocks/>
          </p:cNvSpPr>
          <p:nvPr/>
        </p:nvSpPr>
        <p:spPr>
          <a:xfrm>
            <a:off x="620842" y="2146865"/>
            <a:ext cx="44738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ISOMETRIC</a:t>
            </a:r>
            <a:r>
              <a:rPr lang="en-US" sz="1800" baseline="30000" dirty="0"/>
              <a:t>TM</a:t>
            </a:r>
            <a:r>
              <a:rPr lang="en-US" sz="1800" dirty="0"/>
              <a:t> Signature Technology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2G </a:t>
            </a:r>
            <a:r>
              <a:rPr lang="en-US" sz="1800" dirty="0" err="1"/>
              <a:t>Namd</a:t>
            </a:r>
            <a:r>
              <a:rPr kumimoji="1" lang="ja-JP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™</a:t>
            </a:r>
            <a:r>
              <a:rPr lang="en-US" sz="1800" dirty="0"/>
              <a:t> Flex Force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Aerodynamic Technology</a:t>
            </a:r>
          </a:p>
          <a:p>
            <a:pPr marL="971550" lvl="1" indent="-285750">
              <a:buSzPct val="100000"/>
            </a:pPr>
            <a:r>
              <a:rPr lang="en-US" sz="1800" dirty="0"/>
              <a:t>Aero Fin Technology</a:t>
            </a:r>
          </a:p>
          <a:p>
            <a:pPr marL="971550" lvl="1" indent="-285750">
              <a:buSzPct val="100000"/>
            </a:pPr>
            <a:r>
              <a:rPr lang="en-US" sz="1800" dirty="0"/>
              <a:t>Aero Trench 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Vibration Dampening Mesh (VDM)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Liner Tech</a:t>
            </a:r>
          </a:p>
        </p:txBody>
      </p:sp>
    </p:spTree>
    <p:extLst>
      <p:ext uri="{BB962C8B-B14F-4D97-AF65-F5344CB8AC3E}">
        <p14:creationId xmlns:p14="http://schemas.microsoft.com/office/powerpoint/2010/main" val="360234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0942-4347-8F40-A405-2F52D7E5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D8703-18A3-A04F-A381-D865C61085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ISOMETRIC</a:t>
            </a:r>
            <a:r>
              <a:rPr lang="en-US" baseline="30000"/>
              <a:t>TM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4C2E5-E63C-DD45-9E5F-1C06945C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393" y="1991748"/>
            <a:ext cx="2400300" cy="3670300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6696DD10-B7BD-9947-AF3D-33D9790CF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289" y="2146649"/>
            <a:ext cx="5149153" cy="336049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000" b="1">
                <a:latin typeface="Helvetica" pitchFamily="2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7% LARGER SWEET SPOT</a:t>
            </a:r>
          </a:p>
          <a:p>
            <a:pPr>
              <a:spcBef>
                <a:spcPct val="0"/>
              </a:spcBef>
              <a:defRPr/>
            </a:pPr>
            <a:endParaRPr lang="en-US" altLang="ja-JP" sz="2000">
              <a:latin typeface="Helvetica Light" panose="020B0403020202020204" pitchFamily="34" charset="0"/>
              <a:ea typeface="Yu Gothic UI Light" panose="020B0300000000000000" pitchFamily="50" charset="-128"/>
              <a:cs typeface="メイリオ" panose="020B0604030504040204" pitchFamily="50" charset="-128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ja-JP"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Yu Gothic UI Light" panose="020B0300000000000000" pitchFamily="50" charset="-128"/>
                <a:cs typeface="Helvetica" panose="020B0604020202020204" pitchFamily="34" charset="0"/>
              </a:rPr>
              <a:t>Compared to a conventional round frame, a square-shaped ISOMETRIC™ racquet generates a larger sweet spot by optimizing the intersection of the main and cross strings. </a:t>
            </a:r>
          </a:p>
          <a:p>
            <a:pPr>
              <a:spcBef>
                <a:spcPct val="0"/>
              </a:spcBef>
              <a:defRPr/>
            </a:pPr>
            <a:endParaRPr lang="en-US" altLang="ja-JP" sz="200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ea typeface="Yu Gothic UI Light" panose="020B0300000000000000" pitchFamily="50" charset="-128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ja-JP"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Yu Gothic UI Light" panose="020B0300000000000000" pitchFamily="50" charset="-128"/>
                <a:cs typeface="Helvetica" panose="020B0604020202020204" pitchFamily="34" charset="0"/>
              </a:rPr>
              <a:t>ISOMETRIC™ technology delivers greater control without sacrificing power.</a:t>
            </a:r>
            <a:endParaRPr lang="en-US" altLang="ja-JP" sz="400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ea typeface="Yu Gothic UI Light" panose="020B0300000000000000" pitchFamily="50" charset="-128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ja-JP" sz="105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panose="020B0403020202020204" pitchFamily="34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*Tested by Yonex</a:t>
            </a:r>
            <a:endParaRPr lang="en-US" altLang="ja-JP" sz="600">
              <a:solidFill>
                <a:schemeClr val="tx1">
                  <a:lumMod val="50000"/>
                  <a:lumOff val="50000"/>
                </a:schemeClr>
              </a:solidFill>
              <a:latin typeface="Helvetica Light" panose="020B0403020202020204" pitchFamily="34" charset="0"/>
              <a:ea typeface="Yu Gothic UI Light" panose="020B0300000000000000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67A36-8C23-1347-8CCA-C02437F9417E}"/>
              </a:ext>
            </a:extLst>
          </p:cNvPr>
          <p:cNvCxnSpPr>
            <a:cxnSpLocks/>
          </p:cNvCxnSpPr>
          <p:nvPr/>
        </p:nvCxnSpPr>
        <p:spPr>
          <a:xfrm>
            <a:off x="3554674" y="3684063"/>
            <a:ext cx="131467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6F4C42-CBFA-B64D-B803-8CD9FCB1D829}"/>
              </a:ext>
            </a:extLst>
          </p:cNvPr>
          <p:cNvCxnSpPr>
            <a:cxnSpLocks/>
          </p:cNvCxnSpPr>
          <p:nvPr/>
        </p:nvCxnSpPr>
        <p:spPr>
          <a:xfrm>
            <a:off x="666293" y="3684063"/>
            <a:ext cx="150479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>
            <a:extLst>
              <a:ext uri="{FF2B5EF4-FFF2-40B4-BE49-F238E27FC236}">
                <a16:creationId xmlns:a16="http://schemas.microsoft.com/office/drawing/2014/main" id="{B813AB59-E1E4-C448-9A9D-F8E397D8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42" y="3379446"/>
            <a:ext cx="1593273" cy="26033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200">
                <a:latin typeface="Helvetica Light" panose="020B0403020202020204" pitchFamily="34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ISOMETRIC</a:t>
            </a:r>
            <a:r>
              <a:rPr lang="en-US" altLang="ja-JP" sz="1200" baseline="30000">
                <a:latin typeface="Helvetica Light" panose="020B0403020202020204" pitchFamily="34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TM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5A61A417-A5B9-1243-A4DE-782C148A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2711" y="3379446"/>
            <a:ext cx="1593273" cy="26033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1200">
                <a:latin typeface="Helvetica Light" panose="020B0403020202020204" pitchFamily="34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ROUND</a:t>
            </a:r>
            <a:endParaRPr lang="en-US" altLang="ja-JP" sz="1200" baseline="30000">
              <a:latin typeface="Helvetica Light" panose="020B0403020202020204" pitchFamily="34" charset="0"/>
              <a:ea typeface="Yu Gothic UI Light" panose="020B0300000000000000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18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0942-4347-8F40-A405-2F52D7E56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3763B61-CCC3-32F2-5740-A08A3B7D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53" y="1969983"/>
            <a:ext cx="4691697" cy="452291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82A9681B-8FAD-26FE-6F1E-65BD6595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2166" y="2146515"/>
            <a:ext cx="2325091" cy="41148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B73A10A-1534-E09F-8603-0F2C25DD1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586" y="2988693"/>
            <a:ext cx="2743200" cy="751462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D8251947-D193-2339-C957-B60627F35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038" y="3753972"/>
            <a:ext cx="2743200" cy="213360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0356227F-EA72-5436-08BA-04818142B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489" y="4540761"/>
            <a:ext cx="1880139" cy="57908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A57836-AF86-43AE-83AE-84539C6CC08B}"/>
              </a:ext>
            </a:extLst>
          </p:cNvPr>
          <p:cNvSpPr txBox="1"/>
          <p:nvPr/>
        </p:nvSpPr>
        <p:spPr>
          <a:xfrm>
            <a:off x="560153" y="1144588"/>
            <a:ext cx="5235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2G-Namd</a:t>
            </a:r>
            <a:r>
              <a:rPr kumimoji="1" lang="ja-JP" alt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™ </a:t>
            </a:r>
            <a:r>
              <a:rPr kumimoji="1" lang="en-US" altLang="ja-JP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Flex Force</a:t>
            </a:r>
            <a:endParaRPr kumimoji="1" lang="ja-JP" alt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7F2B49-DDE9-46DE-ABDE-A4C287736C8D}"/>
              </a:ext>
            </a:extLst>
          </p:cNvPr>
          <p:cNvSpPr txBox="1"/>
          <p:nvPr/>
        </p:nvSpPr>
        <p:spPr>
          <a:xfrm>
            <a:off x="7879573" y="2869122"/>
            <a:ext cx="125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™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147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50215D63-7F20-C208-53DA-EC8C74FE4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740" y="4154151"/>
            <a:ext cx="2743200" cy="197151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B2CC62B7-AC2A-E7A1-DBCB-5B4E665E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Helvetica"/>
              </a:rPr>
              <a:t>TECHNOLOGY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A0222-21AE-A305-BBD8-3FC70761F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AERODYNAMIC TECHNOLOGY</a:t>
            </a:r>
            <a:endParaRPr lang="en-US" dirty="0">
              <a:latin typeface="Helvetica"/>
            </a:endParaRPr>
          </a:p>
          <a:p>
            <a:endParaRPr lang="en-US" dirty="0">
              <a:cs typeface="Helvetica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6A92C71-84D0-A379-0B35-873130563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66" y="1963004"/>
            <a:ext cx="4712898" cy="454225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C8C7E0F-7328-DC34-D0E6-A1628E921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89" y="1832711"/>
            <a:ext cx="4497237" cy="4270879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F582253-3B0F-2306-EBF4-21E3861A1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360" y="3125637"/>
            <a:ext cx="1850901" cy="372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2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3">
            <a:extLst>
              <a:ext uri="{FF2B5EF4-FFF2-40B4-BE49-F238E27FC236}">
                <a16:creationId xmlns:a16="http://schemas.microsoft.com/office/drawing/2014/main" id="{6689F730-8FD9-4B6C-8150-BE0D40EA2977}"/>
              </a:ext>
            </a:extLst>
          </p:cNvPr>
          <p:cNvSpPr/>
          <p:nvPr/>
        </p:nvSpPr>
        <p:spPr>
          <a:xfrm>
            <a:off x="6639082" y="2014332"/>
            <a:ext cx="5303101" cy="4480131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16FB-C65B-E04A-AE58-A34D5E65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1571158" cy="628650"/>
          </a:xfrm>
        </p:spPr>
        <p:txBody>
          <a:bodyPr>
            <a:normAutofit/>
          </a:bodyPr>
          <a:lstStyle/>
          <a:p>
            <a:r>
              <a:rPr lang="en-US"/>
              <a:t>VIBRATION DAMPENING MESH (VDM)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E01D5A-E231-5E4B-9C05-3395B43B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4473845" cy="4351338"/>
          </a:xfrm>
        </p:spPr>
        <p:txBody>
          <a:bodyPr>
            <a:normAutofit/>
          </a:bodyPr>
          <a:lstStyle/>
          <a:p>
            <a:r>
              <a:rPr lang="en-US" sz="1800"/>
              <a:t>QUICK BENEFIT: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Eliminates unwanted vibration</a:t>
            </a:r>
          </a:p>
          <a:p>
            <a:r>
              <a:rPr lang="en-US" sz="1800">
                <a:latin typeface="Helvetica" pitchFamily="2" charset="0"/>
              </a:rPr>
              <a:t>PROPERTIES: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A stretchy mesh material is wrapped around the graphite within the grip to effectively filters unwanted, harsh vibration </a:t>
            </a:r>
            <a:r>
              <a:rPr lang="en-US" sz="1800" b="1">
                <a:solidFill>
                  <a:schemeClr val="bg1">
                    <a:lumMod val="50000"/>
                  </a:schemeClr>
                </a:solidFill>
              </a:rPr>
              <a:t>by 54%</a:t>
            </a:r>
          </a:p>
          <a:p>
            <a:r>
              <a:rPr lang="en-US" sz="1800">
                <a:latin typeface="Helvetica" pitchFamily="2" charset="0"/>
              </a:rPr>
              <a:t>RESULT: </a:t>
            </a:r>
          </a:p>
          <a:p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Comfortable feeling at impact</a:t>
            </a:r>
          </a:p>
        </p:txBody>
      </p:sp>
      <p:pic>
        <p:nvPicPr>
          <p:cNvPr id="15" name="グラフィックス 2">
            <a:extLst>
              <a:ext uri="{FF2B5EF4-FFF2-40B4-BE49-F238E27FC236}">
                <a16:creationId xmlns:a16="http://schemas.microsoft.com/office/drawing/2014/main" id="{26F69BB1-9451-1540-B41C-E7FB4886E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13903" y="2339634"/>
            <a:ext cx="2322565" cy="548383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58A1ADE2-7DCC-9248-9BF1-5A83224C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927" y="3993381"/>
            <a:ext cx="1633242" cy="27592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ja-JP" sz="1050" i="1">
                <a:solidFill>
                  <a:schemeClr val="bg1"/>
                </a:solidFill>
                <a:latin typeface="Helvetica Light" panose="020B0403020202020204" pitchFamily="34" charset="0"/>
                <a:ea typeface="Yu Gothic UI Light" panose="020B0300000000000000" pitchFamily="50" charset="-128"/>
                <a:cs typeface="メイリオ" panose="020B0604030504040204" pitchFamily="50" charset="-128"/>
              </a:rPr>
              <a:t>Bird’s Eye View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D5B5E24-A3EB-4917-B76D-FA0E9C91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Material</a:t>
            </a:r>
            <a:endParaRPr lang="en-US" b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7440123-B603-470A-AC28-140EE575DD5D}"/>
              </a:ext>
            </a:extLst>
          </p:cNvPr>
          <p:cNvGrpSpPr/>
          <p:nvPr/>
        </p:nvGrpSpPr>
        <p:grpSpPr>
          <a:xfrm>
            <a:off x="10911722" y="3243813"/>
            <a:ext cx="605908" cy="3209370"/>
            <a:chOff x="1981959" y="2730264"/>
            <a:chExt cx="846965" cy="3438525"/>
          </a:xfrm>
          <a:solidFill>
            <a:srgbClr val="C00000">
              <a:alpha val="69804"/>
            </a:srgbClr>
          </a:solidFill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AD754A52-7C65-4AF2-B2FF-4EA6D8F2260E}"/>
                </a:ext>
              </a:extLst>
            </p:cNvPr>
            <p:cNvSpPr/>
            <p:nvPr/>
          </p:nvSpPr>
          <p:spPr>
            <a:xfrm>
              <a:off x="2312229" y="2730264"/>
              <a:ext cx="516695" cy="3438525"/>
            </a:xfrm>
            <a:prstGeom prst="rect">
              <a:avLst/>
            </a:prstGeom>
            <a:grpFill/>
            <a:ln>
              <a:noFill/>
            </a:ln>
            <a:effectLst>
              <a:softEdge rad="11430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FB708BF-8685-43FD-87EA-7D77555AEB8F}"/>
                </a:ext>
              </a:extLst>
            </p:cNvPr>
            <p:cNvSpPr/>
            <p:nvPr/>
          </p:nvSpPr>
          <p:spPr>
            <a:xfrm>
              <a:off x="1981959" y="2730264"/>
              <a:ext cx="516695" cy="3438525"/>
            </a:xfrm>
            <a:prstGeom prst="rect">
              <a:avLst/>
            </a:prstGeom>
            <a:grpFill/>
            <a:ln>
              <a:noFill/>
            </a:ln>
            <a:effectLst>
              <a:softEdge rad="114300"/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A5A1F9F-502B-444F-A620-53622BD42F0C}"/>
              </a:ext>
            </a:extLst>
          </p:cNvPr>
          <p:cNvGrpSpPr/>
          <p:nvPr/>
        </p:nvGrpSpPr>
        <p:grpSpPr>
          <a:xfrm>
            <a:off x="6868856" y="3109526"/>
            <a:ext cx="3303449" cy="3314570"/>
            <a:chOff x="4629808" y="1224482"/>
            <a:chExt cx="3223325" cy="3234177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7336EC6-52BB-451E-8C7F-1947D3E1F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5054" y="1224482"/>
              <a:ext cx="3158079" cy="3234177"/>
            </a:xfrm>
            <a:prstGeom prst="rect">
              <a:avLst/>
            </a:prstGeom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9DA1A700-ABD5-43BB-93EC-E4966CDC8F32}"/>
                </a:ext>
              </a:extLst>
            </p:cNvPr>
            <p:cNvSpPr/>
            <p:nvPr/>
          </p:nvSpPr>
          <p:spPr>
            <a:xfrm>
              <a:off x="4629808" y="1280064"/>
              <a:ext cx="525736" cy="1957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7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Vibration</a:t>
              </a:r>
            </a:p>
          </p:txBody>
        </p: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DA75833C-C9D2-43FD-B914-DD75A2185E5D}"/>
                </a:ext>
              </a:extLst>
            </p:cNvPr>
            <p:cNvGrpSpPr/>
            <p:nvPr/>
          </p:nvGrpSpPr>
          <p:grpSpPr>
            <a:xfrm>
              <a:off x="6013687" y="3860409"/>
              <a:ext cx="1833465" cy="405420"/>
              <a:chOff x="7401737" y="908987"/>
              <a:chExt cx="1833465" cy="405420"/>
            </a:xfrm>
          </p:grpSpPr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D580E291-E211-4094-ADAB-1661D93CD790}"/>
                  </a:ext>
                </a:extLst>
              </p:cNvPr>
              <p:cNvSpPr txBox="1"/>
              <p:nvPr/>
            </p:nvSpPr>
            <p:spPr>
              <a:xfrm>
                <a:off x="7401737" y="908987"/>
                <a:ext cx="1833465" cy="40542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　　　</a:t>
                </a:r>
                <a:r>
                  <a:rPr kumimoji="1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/>
                  </a:rPr>
                  <a:t>VDM Infused </a:t>
                </a:r>
                <a:r>
                  <a:rPr kumimoji="1" lang="en-US" altLang="ja-JP" sz="1000" kern="0">
                    <a:solidFill>
                      <a:prstClr val="black"/>
                    </a:solidFill>
                    <a:latin typeface="Helvetica Light" panose="020B0403020202020204"/>
                  </a:rPr>
                  <a:t>Graphite</a:t>
                </a:r>
                <a:endParaRPr kumimoji="1" lang="en-US" altLang="ja-JP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/>
                </a:endParaRPr>
              </a:p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　　　 </a:t>
                </a:r>
                <a:r>
                  <a:rPr kumimoji="1" lang="en-US" altLang="ja-JP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Light" panose="020B0403020202020204"/>
                  </a:rPr>
                  <a:t>Standard Graphite</a:t>
                </a:r>
                <a:endParaRPr kumimoji="1" lang="ja-JP" alt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/>
                </a:endParaRPr>
              </a:p>
            </p:txBody>
          </p: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ED894818-52D9-40E3-9333-B8DF4BD8F300}"/>
                  </a:ext>
                </a:extLst>
              </p:cNvPr>
              <p:cNvCxnSpPr/>
              <p:nvPr/>
            </p:nvCxnSpPr>
            <p:spPr>
              <a:xfrm>
                <a:off x="7504413" y="1194661"/>
                <a:ext cx="32773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18DB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5B089695-16DC-4951-A7FD-89F7EAD1491A}"/>
                  </a:ext>
                </a:extLst>
              </p:cNvPr>
              <p:cNvCxnSpPr/>
              <p:nvPr/>
            </p:nvCxnSpPr>
            <p:spPr>
              <a:xfrm>
                <a:off x="7493262" y="1040049"/>
                <a:ext cx="32773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099594FD-9B19-4260-B308-87F7D361ABB3}"/>
                </a:ext>
              </a:extLst>
            </p:cNvPr>
            <p:cNvSpPr/>
            <p:nvPr/>
          </p:nvSpPr>
          <p:spPr>
            <a:xfrm>
              <a:off x="4641604" y="2652823"/>
              <a:ext cx="505345" cy="255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</a:rPr>
                <a:t>Small</a:t>
              </a:r>
              <a:endParaRPr kumimoji="0" lang="en-US" altLang="ja-JP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Yu Gothic UI Semilight" panose="020B0400000000000000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D00BE116-6C40-4B16-8CEC-34EF78821ECD}"/>
                </a:ext>
              </a:extLst>
            </p:cNvPr>
            <p:cNvSpPr/>
            <p:nvPr/>
          </p:nvSpPr>
          <p:spPr>
            <a:xfrm>
              <a:off x="4635276" y="1441009"/>
              <a:ext cx="477240" cy="271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High</a:t>
              </a:r>
              <a:endParaRPr kumimoji="0" lang="en-US" altLang="ja-JP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Yu Gothic UI Semilight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9DFF7012-810F-4A85-805E-4EE5100239B7}"/>
                </a:ext>
              </a:extLst>
            </p:cNvPr>
            <p:cNvSpPr/>
            <p:nvPr/>
          </p:nvSpPr>
          <p:spPr>
            <a:xfrm>
              <a:off x="5095893" y="2545749"/>
              <a:ext cx="655680" cy="360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Graphite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900" kern="0">
                  <a:solidFill>
                    <a:prstClr val="white"/>
                  </a:solidFill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with VDM</a:t>
              </a:r>
              <a:endParaRPr kumimoji="0" lang="en-US" altLang="ja-JP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Yu Gothic UI Semilight" panose="020B0400000000000000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E6D838AF-D028-4875-8124-F39FD29E2FEA}"/>
                </a:ext>
              </a:extLst>
            </p:cNvPr>
            <p:cNvSpPr/>
            <p:nvPr/>
          </p:nvSpPr>
          <p:spPr>
            <a:xfrm>
              <a:off x="5820265" y="2251498"/>
              <a:ext cx="671598" cy="2559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reduced</a:t>
              </a:r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3AC14AE-90BA-4FB8-965C-738F987156B6}"/>
                </a:ext>
              </a:extLst>
            </p:cNvPr>
            <p:cNvSpPr/>
            <p:nvPr/>
          </p:nvSpPr>
          <p:spPr>
            <a:xfrm>
              <a:off x="6425134" y="2358380"/>
              <a:ext cx="618142" cy="360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Normal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Graphite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0E96266-39DA-4DE9-A246-AFC84D197A9E}"/>
                </a:ext>
              </a:extLst>
            </p:cNvPr>
            <p:cNvSpPr/>
            <p:nvPr/>
          </p:nvSpPr>
          <p:spPr>
            <a:xfrm>
              <a:off x="6449125" y="2921726"/>
              <a:ext cx="618142" cy="3603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Normal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 Light" panose="020B0403020202020204"/>
                  <a:ea typeface="Yu Gothic UI Semilight" panose="020B0400000000000000" pitchFamily="50" charset="-128"/>
                  <a:cs typeface="メイリオ" panose="020B0604030504040204" pitchFamily="50" charset="-128"/>
                </a:rPr>
                <a:t>Graphite</a:t>
              </a:r>
            </a:p>
          </p:txBody>
        </p:sp>
      </p:grp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D877DE6-D5EE-4A8A-B9F2-C354A78C3F6E}"/>
              </a:ext>
            </a:extLst>
          </p:cNvPr>
          <p:cNvCxnSpPr>
            <a:cxnSpLocks/>
          </p:cNvCxnSpPr>
          <p:nvPr/>
        </p:nvCxnSpPr>
        <p:spPr>
          <a:xfrm>
            <a:off x="1439863" y="3812137"/>
            <a:ext cx="66136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F21640DA-F424-4A84-9904-F57BEE7328AE}"/>
              </a:ext>
            </a:extLst>
          </p:cNvPr>
          <p:cNvSpPr/>
          <p:nvPr/>
        </p:nvSpPr>
        <p:spPr>
          <a:xfrm>
            <a:off x="6877564" y="5862996"/>
            <a:ext cx="489103" cy="27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/>
                <a:ea typeface="Yu Gothic UI Semilight" panose="020B0400000000000000" pitchFamily="50" charset="-128"/>
                <a:cs typeface="メイリオ" panose="020B0604030504040204" pitchFamily="50" charset="-128"/>
              </a:rPr>
              <a:t>High</a:t>
            </a:r>
            <a:endParaRPr kumimoji="0" lang="en-US" altLang="ja-JP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panose="020B0403020202020204"/>
              <a:ea typeface="Yu Gothic UI Semilight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B6868DB-E92B-4FB4-9584-04A68F2080E9}"/>
              </a:ext>
            </a:extLst>
          </p:cNvPr>
          <p:cNvSpPr/>
          <p:nvPr/>
        </p:nvSpPr>
        <p:spPr>
          <a:xfrm>
            <a:off x="8070886" y="5054591"/>
            <a:ext cx="688292" cy="262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Yu Gothic UI Semilight" panose="020B0400000000000000" pitchFamily="50" charset="-128"/>
                <a:cs typeface="メイリオ" panose="020B0604030504040204" pitchFamily="50" charset="-128"/>
              </a:rPr>
              <a:t>reduced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9DF9DF-39C7-427B-91D7-1940FF7B27EE}"/>
              </a:ext>
            </a:extLst>
          </p:cNvPr>
          <p:cNvSpPr txBox="1"/>
          <p:nvPr/>
        </p:nvSpPr>
        <p:spPr>
          <a:xfrm>
            <a:off x="8428307" y="5492771"/>
            <a:ext cx="1736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b="1">
                <a:solidFill>
                  <a:srgbClr val="FF0000"/>
                </a:solidFill>
                <a:latin typeface="Helvetica" pitchFamily="2" charset="0"/>
              </a:rPr>
              <a:t>54% Less Vibration</a:t>
            </a:r>
            <a:endParaRPr kumimoji="1" lang="ja-JP" altLang="en-US" sz="1200" b="1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40" name="正方形/長方形 26">
            <a:extLst>
              <a:ext uri="{FF2B5EF4-FFF2-40B4-BE49-F238E27FC236}">
                <a16:creationId xmlns:a16="http://schemas.microsoft.com/office/drawing/2014/main" id="{92B82148-B169-994D-AAFD-D43D6FD87442}"/>
              </a:ext>
            </a:extLst>
          </p:cNvPr>
          <p:cNvSpPr/>
          <p:nvPr/>
        </p:nvSpPr>
        <p:spPr>
          <a:xfrm>
            <a:off x="9761834" y="6228739"/>
            <a:ext cx="373820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Gothic UI Semilight" panose="020B0400000000000000" pitchFamily="50" charset="-128"/>
                <a:ea typeface="Yu Gothic UI Semilight" panose="020B0400000000000000" pitchFamily="50" charset="-128"/>
                <a:cs typeface="メイリオ" panose="020B0604030504040204" pitchFamily="50" charset="-128"/>
              </a:rPr>
              <a:t>Time</a:t>
            </a:r>
          </a:p>
        </p:txBody>
      </p:sp>
      <p:sp>
        <p:nvSpPr>
          <p:cNvPr id="35" name="矢印: 左右 34">
            <a:extLst>
              <a:ext uri="{FF2B5EF4-FFF2-40B4-BE49-F238E27FC236}">
                <a16:creationId xmlns:a16="http://schemas.microsoft.com/office/drawing/2014/main" id="{68BC35F3-02EC-4B85-91C9-9E8A5C978196}"/>
              </a:ext>
            </a:extLst>
          </p:cNvPr>
          <p:cNvSpPr/>
          <p:nvPr/>
        </p:nvSpPr>
        <p:spPr>
          <a:xfrm>
            <a:off x="7461550" y="3186869"/>
            <a:ext cx="1905353" cy="519027"/>
          </a:xfrm>
          <a:prstGeom prst="leftRight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>
                <a:solidFill>
                  <a:schemeClr val="tx1"/>
                </a:solidFill>
                <a:latin typeface="Helvetica Light" panose="020B0403020202020204"/>
              </a:rPr>
              <a:t>Time vibration is felt in the hand</a:t>
            </a:r>
            <a:endParaRPr kumimoji="1" lang="ja-JP" altLang="en-US" sz="900">
              <a:solidFill>
                <a:schemeClr val="tx1"/>
              </a:solidFill>
              <a:latin typeface="Helvetica Light" panose="020B0403020202020204"/>
            </a:endParaRPr>
          </a:p>
        </p:txBody>
      </p:sp>
      <p:pic>
        <p:nvPicPr>
          <p:cNvPr id="47" name="グラフィックス 46">
            <a:extLst>
              <a:ext uri="{FF2B5EF4-FFF2-40B4-BE49-F238E27FC236}">
                <a16:creationId xmlns:a16="http://schemas.microsoft.com/office/drawing/2014/main" id="{3942F701-C069-4BB2-8450-E8AF6F1D43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562" t="59322" r="35562" b="1"/>
          <a:stretch/>
        </p:blipFill>
        <p:spPr>
          <a:xfrm>
            <a:off x="10617033" y="2228921"/>
            <a:ext cx="1185039" cy="417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8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9B3AA2-5C32-4B53-8645-A655E632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kumimoji="1" lang="en-US" altLang="ja-JP"/>
              <a:t>QUICK SELLING POINTS</a:t>
            </a:r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FC211E-7A45-4BB9-8A42-7DE28F01F0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0515600" cy="628650"/>
          </a:xfrm>
        </p:spPr>
        <p:txBody>
          <a:bodyPr/>
          <a:lstStyle/>
          <a:p>
            <a:r>
              <a:rPr kumimoji="1" lang="en-US" altLang="ja-JP"/>
              <a:t>HIGHLIGHTS</a:t>
            </a:r>
            <a:endParaRPr kumimoji="1" lang="ja-JP" alt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A5421A-4AE8-855A-3C50-7B4906F0927F}"/>
              </a:ext>
            </a:extLst>
          </p:cNvPr>
          <p:cNvSpPr txBox="1">
            <a:spLocks/>
          </p:cNvSpPr>
          <p:nvPr/>
        </p:nvSpPr>
        <p:spPr>
          <a:xfrm>
            <a:off x="620842" y="1875966"/>
            <a:ext cx="6936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The most spin-producing racquet in Yonex Tennis history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The frame shape (beam width, frame width, and throat) and grommet structure are different from the previous (06) version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Still features the visible Aerodynamic Technology that has become an iconic part of the VCORE series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Endorsed by 9% of the top-200 ATP / WTA players</a:t>
            </a:r>
          </a:p>
          <a:p>
            <a:pPr marL="971550" lvl="1" indent="-285750">
              <a:buSzPct val="100000"/>
            </a:pPr>
            <a:r>
              <a:rPr lang="en-US" sz="1800"/>
              <a:t>33% of Yonex top-200 pros use the VCORE</a:t>
            </a:r>
          </a:p>
          <a:p>
            <a:pPr marL="283464" indent="-283464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Becoming increasingly popular amongst high-performance junior players</a:t>
            </a:r>
          </a:p>
        </p:txBody>
      </p:sp>
    </p:spTree>
    <p:extLst>
      <p:ext uri="{BB962C8B-B14F-4D97-AF65-F5344CB8AC3E}">
        <p14:creationId xmlns:p14="http://schemas.microsoft.com/office/powerpoint/2010/main" val="121630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F416FB-C65B-E04A-AE58-A34D5E65D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1571158" cy="628650"/>
          </a:xfrm>
        </p:spPr>
        <p:txBody>
          <a:bodyPr>
            <a:normAutofit/>
          </a:bodyPr>
          <a:lstStyle/>
          <a:p>
            <a:r>
              <a:rPr lang="en-US"/>
              <a:t>LINER TECH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E01D5A-E231-5E4B-9C05-3395B43B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3" y="1824602"/>
            <a:ext cx="3951158" cy="4351338"/>
          </a:xfrm>
        </p:spPr>
        <p:txBody>
          <a:bodyPr>
            <a:normAutofit/>
          </a:bodyPr>
          <a:lstStyle/>
          <a:p>
            <a:r>
              <a:rPr lang="en-US" sz="1800"/>
              <a:t>QUICK BENEFIT: 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</a:rPr>
              <a:t>Larger sweet spot</a:t>
            </a:r>
          </a:p>
          <a:p>
            <a:r>
              <a:rPr lang="en-US" sz="1800">
                <a:latin typeface="Helvetica" pitchFamily="2" charset="0"/>
              </a:rPr>
              <a:t>PROPERTIES: 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</a:rPr>
              <a:t>Straight-hole grommets elongate the main by making the entry angle for the string more vertical</a:t>
            </a:r>
            <a:endParaRPr lang="en-US" altLang="ja-JP" sz="1800"/>
          </a:p>
          <a:p>
            <a:r>
              <a:rPr lang="en-US" sz="1800">
                <a:latin typeface="Helvetica" pitchFamily="2" charset="0"/>
              </a:rPr>
              <a:t>RESULT: </a:t>
            </a:r>
          </a:p>
          <a:p>
            <a:r>
              <a:rPr lang="en-US" altLang="ja-JP" sz="1800">
                <a:solidFill>
                  <a:schemeClr val="bg1">
                    <a:lumMod val="50000"/>
                  </a:schemeClr>
                </a:solidFill>
              </a:rPr>
              <a:t>Added power and comfort on off-centered shots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D5B5E24-A3EB-4917-B76D-FA0E9C91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lang="en-US"/>
              <a:t>TECHNOLOGY: </a:t>
            </a:r>
            <a:r>
              <a:rPr lang="en-US" sz="4000" b="0"/>
              <a:t>Material</a:t>
            </a:r>
            <a:endParaRPr lang="en-US" b="0"/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D877DE6-D5EE-4A8A-B9F2-C354A78C3F6E}"/>
              </a:ext>
            </a:extLst>
          </p:cNvPr>
          <p:cNvCxnSpPr>
            <a:cxnSpLocks/>
          </p:cNvCxnSpPr>
          <p:nvPr/>
        </p:nvCxnSpPr>
        <p:spPr>
          <a:xfrm>
            <a:off x="1439863" y="3812137"/>
            <a:ext cx="66136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3">
            <a:extLst>
              <a:ext uri="{FF2B5EF4-FFF2-40B4-BE49-F238E27FC236}">
                <a16:creationId xmlns:a16="http://schemas.microsoft.com/office/drawing/2014/main" id="{FB6D5FDF-F428-4F5D-8336-096700DA5419}"/>
              </a:ext>
            </a:extLst>
          </p:cNvPr>
          <p:cNvSpPr/>
          <p:nvPr/>
        </p:nvSpPr>
        <p:spPr>
          <a:xfrm>
            <a:off x="6639082" y="2014332"/>
            <a:ext cx="5303101" cy="4480131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31507E3-8D73-4887-B218-F6007DDA8AA8}"/>
              </a:ext>
            </a:extLst>
          </p:cNvPr>
          <p:cNvGrpSpPr/>
          <p:nvPr/>
        </p:nvGrpSpPr>
        <p:grpSpPr>
          <a:xfrm>
            <a:off x="7655003" y="2210657"/>
            <a:ext cx="3282141" cy="4139741"/>
            <a:chOff x="1419699" y="1021315"/>
            <a:chExt cx="4606839" cy="5810570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B798155-244D-418D-80B1-6988B95F8FAA}"/>
                </a:ext>
              </a:extLst>
            </p:cNvPr>
            <p:cNvSpPr/>
            <p:nvPr/>
          </p:nvSpPr>
          <p:spPr>
            <a:xfrm>
              <a:off x="3588439" y="1021315"/>
              <a:ext cx="1275023" cy="1213205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Yu Gothic UI Semilight" panose="020B0400000000000000" pitchFamily="50" charset="-128"/>
                <a:ea typeface="Yu Gothic UI Semilight" panose="020B0400000000000000" pitchFamily="50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3749959-F3C1-4927-B99D-DBD16A90AC52}"/>
                </a:ext>
              </a:extLst>
            </p:cNvPr>
            <p:cNvSpPr/>
            <p:nvPr/>
          </p:nvSpPr>
          <p:spPr>
            <a:xfrm>
              <a:off x="4863462" y="2234521"/>
              <a:ext cx="1163076" cy="2990280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Yu Gothic UI Semilight" panose="020B0400000000000000" pitchFamily="50" charset="-128"/>
                <a:ea typeface="Yu Gothic UI Semilight" panose="020B0400000000000000" pitchFamily="50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FDC694F-DFE9-4E18-B2C8-D8C64E4AF2D7}"/>
                </a:ext>
              </a:extLst>
            </p:cNvPr>
            <p:cNvSpPr/>
            <p:nvPr/>
          </p:nvSpPr>
          <p:spPr>
            <a:xfrm>
              <a:off x="3588439" y="5556907"/>
              <a:ext cx="1275023" cy="1274978"/>
            </a:xfrm>
            <a:prstGeom prst="rect">
              <a:avLst/>
            </a:prstGeom>
            <a:solidFill>
              <a:srgbClr val="000000">
                <a:alpha val="50196"/>
              </a:srgb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Yu Gothic UI Semilight" panose="020B0400000000000000" pitchFamily="50" charset="-128"/>
                <a:ea typeface="Yu Gothic UI Semilight" panose="020B0400000000000000" pitchFamily="50" charset="-128"/>
              </a:endParaRPr>
            </a:p>
          </p:txBody>
        </p: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8A2C85DE-51C0-498F-A6D8-F6920859645F}"/>
                </a:ext>
              </a:extLst>
            </p:cNvPr>
            <p:cNvGrpSpPr/>
            <p:nvPr/>
          </p:nvGrpSpPr>
          <p:grpSpPr>
            <a:xfrm>
              <a:off x="1419699" y="1021315"/>
              <a:ext cx="4434559" cy="5810570"/>
              <a:chOff x="1419699" y="1021315"/>
              <a:chExt cx="4434559" cy="5810570"/>
            </a:xfrm>
          </p:grpSpPr>
          <p:pic>
            <p:nvPicPr>
              <p:cNvPr id="23" name="グラフィックス 22">
                <a:extLst>
                  <a:ext uri="{FF2B5EF4-FFF2-40B4-BE49-F238E27FC236}">
                    <a16:creationId xmlns:a16="http://schemas.microsoft.com/office/drawing/2014/main" id="{E72DDE91-8D89-4019-BBE1-4AC4B7F3A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19699" y="1055661"/>
                <a:ext cx="4434559" cy="5705935"/>
              </a:xfrm>
              <a:prstGeom prst="rect">
                <a:avLst/>
              </a:prstGeom>
            </p:spPr>
          </p:pic>
          <p:cxnSp>
            <p:nvCxnSpPr>
              <p:cNvPr id="24" name="直線コネクタ 23">
                <a:extLst>
                  <a:ext uri="{FF2B5EF4-FFF2-40B4-BE49-F238E27FC236}">
                    <a16:creationId xmlns:a16="http://schemas.microsoft.com/office/drawing/2014/main" id="{9D54039C-AA5C-4BD9-9C92-283316C0FC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8439" y="1021315"/>
                <a:ext cx="598" cy="5810570"/>
              </a:xfrm>
              <a:prstGeom prst="line">
                <a:avLst/>
              </a:prstGeom>
              <a:ln w="19050">
                <a:solidFill>
                  <a:srgbClr val="3366FF"/>
                </a:solidFill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BE28A7-3226-4921-95BE-21CCAE6B5575}"/>
              </a:ext>
            </a:extLst>
          </p:cNvPr>
          <p:cNvGrpSpPr/>
          <p:nvPr/>
        </p:nvGrpSpPr>
        <p:grpSpPr>
          <a:xfrm>
            <a:off x="9410529" y="3285128"/>
            <a:ext cx="730008" cy="1739772"/>
            <a:chOff x="6933070" y="2778451"/>
            <a:chExt cx="1094095" cy="2607472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25729F25-9210-4BDF-951A-B36DA6C75F16}"/>
                </a:ext>
              </a:extLst>
            </p:cNvPr>
            <p:cNvGrpSpPr/>
            <p:nvPr/>
          </p:nvGrpSpPr>
          <p:grpSpPr>
            <a:xfrm>
              <a:off x="6933070" y="2778451"/>
              <a:ext cx="551783" cy="2607472"/>
              <a:chOff x="6933070" y="2778451"/>
              <a:chExt cx="551783" cy="2607472"/>
            </a:xfrm>
          </p:grpSpPr>
          <p:sp>
            <p:nvSpPr>
              <p:cNvPr id="28" name="二等辺三角形 27">
                <a:extLst>
                  <a:ext uri="{FF2B5EF4-FFF2-40B4-BE49-F238E27FC236}">
                    <a16:creationId xmlns:a16="http://schemas.microsoft.com/office/drawing/2014/main" id="{E4B1503E-FA8A-42C1-8E17-C72D75AA1D0D}"/>
                  </a:ext>
                </a:extLst>
              </p:cNvPr>
              <p:cNvSpPr/>
              <p:nvPr/>
            </p:nvSpPr>
            <p:spPr>
              <a:xfrm>
                <a:off x="7018152" y="4332054"/>
                <a:ext cx="381619" cy="228118"/>
              </a:xfrm>
              <a:prstGeom prst="triangle">
                <a:avLst/>
              </a:prstGeom>
              <a:gradFill>
                <a:gsLst>
                  <a:gs pos="0">
                    <a:srgbClr val="0070C0">
                      <a:alpha val="50000"/>
                    </a:srgbClr>
                  </a:gs>
                  <a:gs pos="70000">
                    <a:srgbClr val="0070C0"/>
                  </a:gs>
                </a:gsLst>
                <a:lin ang="16200000" scaled="0"/>
              </a:gra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二等辺三角形 28">
                <a:extLst>
                  <a:ext uri="{FF2B5EF4-FFF2-40B4-BE49-F238E27FC236}">
                    <a16:creationId xmlns:a16="http://schemas.microsoft.com/office/drawing/2014/main" id="{3586CA5E-4970-41F7-A026-C7D043DC3060}"/>
                  </a:ext>
                </a:extLst>
              </p:cNvPr>
              <p:cNvSpPr/>
              <p:nvPr/>
            </p:nvSpPr>
            <p:spPr>
              <a:xfrm rot="10800000">
                <a:off x="7018152" y="3608019"/>
                <a:ext cx="381619" cy="228118"/>
              </a:xfrm>
              <a:prstGeom prst="triangle">
                <a:avLst/>
              </a:prstGeom>
              <a:gradFill>
                <a:gsLst>
                  <a:gs pos="0">
                    <a:srgbClr val="0070C0">
                      <a:alpha val="50000"/>
                    </a:srgbClr>
                  </a:gs>
                  <a:gs pos="70000">
                    <a:srgbClr val="0070C0"/>
                  </a:gs>
                </a:gsLst>
                <a:lin ang="16200000" scaled="0"/>
              </a:gra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二等辺三角形 29">
                <a:extLst>
                  <a:ext uri="{FF2B5EF4-FFF2-40B4-BE49-F238E27FC236}">
                    <a16:creationId xmlns:a16="http://schemas.microsoft.com/office/drawing/2014/main" id="{E1ADBB54-96B5-4DE9-8C24-25181E6C50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33070" y="2778451"/>
                <a:ext cx="551782" cy="329834"/>
              </a:xfrm>
              <a:prstGeom prst="triangle">
                <a:avLst/>
              </a:prstGeom>
              <a:gradFill>
                <a:gsLst>
                  <a:gs pos="0">
                    <a:srgbClr val="FFC000">
                      <a:alpha val="20000"/>
                    </a:srgbClr>
                  </a:gs>
                  <a:gs pos="70000">
                    <a:srgbClr val="FFC000"/>
                  </a:gs>
                </a:gsLst>
                <a:lin ang="16200000" scaled="0"/>
              </a:gra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二等辺三角形 30">
                <a:extLst>
                  <a:ext uri="{FF2B5EF4-FFF2-40B4-BE49-F238E27FC236}">
                    <a16:creationId xmlns:a16="http://schemas.microsoft.com/office/drawing/2014/main" id="{DC234719-59E0-467C-A34D-3AC2A363D3F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6933071" y="5056089"/>
                <a:ext cx="551782" cy="329834"/>
              </a:xfrm>
              <a:prstGeom prst="triangle">
                <a:avLst/>
              </a:prstGeom>
              <a:gradFill>
                <a:gsLst>
                  <a:gs pos="0">
                    <a:srgbClr val="FFC000">
                      <a:alpha val="20000"/>
                    </a:srgbClr>
                  </a:gs>
                  <a:gs pos="70000">
                    <a:srgbClr val="FFC000"/>
                  </a:gs>
                </a:gsLst>
                <a:lin ang="16200000" scaled="0"/>
              </a:gra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7" name="二等辺三角形 26">
              <a:extLst>
                <a:ext uri="{FF2B5EF4-FFF2-40B4-BE49-F238E27FC236}">
                  <a16:creationId xmlns:a16="http://schemas.microsoft.com/office/drawing/2014/main" id="{2D769C4E-94C3-42FB-9D51-C1C2DA72043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86357" y="3917270"/>
              <a:ext cx="551782" cy="329834"/>
            </a:xfrm>
            <a:prstGeom prst="triangle">
              <a:avLst/>
            </a:prstGeom>
            <a:gradFill>
              <a:gsLst>
                <a:gs pos="0">
                  <a:srgbClr val="FFC000">
                    <a:alpha val="20000"/>
                  </a:srgbClr>
                </a:gs>
                <a:gs pos="70000">
                  <a:srgbClr val="FFC000"/>
                </a:gs>
              </a:gsLst>
              <a:lin ang="16200000" scaled="0"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8B94ABB-8E6C-4644-8757-9A9B6B8E8424}"/>
              </a:ext>
            </a:extLst>
          </p:cNvPr>
          <p:cNvSpPr txBox="1"/>
          <p:nvPr/>
        </p:nvSpPr>
        <p:spPr>
          <a:xfrm>
            <a:off x="10581705" y="5745148"/>
            <a:ext cx="1167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>
                <a:solidFill>
                  <a:srgbClr val="F39800"/>
                </a:solidFill>
                <a:latin typeface="Helvetica Light" panose="020B0403020202020204"/>
              </a:rPr>
              <a:t>Liner Tech</a:t>
            </a:r>
            <a:endParaRPr kumimoji="1" lang="ja-JP" altLang="en-US" sz="1600">
              <a:solidFill>
                <a:srgbClr val="F39800"/>
              </a:solidFill>
              <a:latin typeface="Helvetica Light" panose="020B0403020202020204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59A7212-6AD8-4D6B-BAA5-372C378DF212}"/>
              </a:ext>
            </a:extLst>
          </p:cNvPr>
          <p:cNvSpPr txBox="1"/>
          <p:nvPr/>
        </p:nvSpPr>
        <p:spPr>
          <a:xfrm>
            <a:off x="6720343" y="5622038"/>
            <a:ext cx="186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>
                <a:solidFill>
                  <a:schemeClr val="bg1"/>
                </a:solidFill>
                <a:latin typeface="Helvetica Light" panose="020B0403020202020204"/>
              </a:rPr>
              <a:t>Conventional Stringing Pattern</a:t>
            </a:r>
            <a:endParaRPr kumimoji="1" lang="ja-JP" altLang="en-US" sz="1600">
              <a:solidFill>
                <a:schemeClr val="bg1"/>
              </a:solidFill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7900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01A6-8046-B34D-A5F1-F754F29B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C3019-EB73-8C49-BCC2-3D3EF0E31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WHAT’S NEW?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846986C-0B26-4D34-B012-79E2123BC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4545048" cy="4351338"/>
          </a:xfrm>
        </p:spPr>
        <p:txBody>
          <a:bodyPr>
            <a:normAutofit/>
          </a:bodyPr>
          <a:lstStyle/>
          <a:p>
            <a:r>
              <a:rPr lang="en-US">
                <a:latin typeface="Helvetica" pitchFamily="2" charset="0"/>
              </a:rPr>
              <a:t>Materials</a:t>
            </a:r>
          </a:p>
          <a:p>
            <a:pPr lvl="1"/>
            <a:r>
              <a:rPr lang="en-US">
                <a:latin typeface="Helvetica" pitchFamily="2" charset="0"/>
              </a:rPr>
              <a:t>Silicone</a:t>
            </a:r>
            <a:r>
              <a:rPr lang="en-US"/>
              <a:t> Oil Infused Grommet</a:t>
            </a:r>
            <a:endParaRPr lang="en-US">
              <a:latin typeface="Helvetica" pitchFamily="2" charset="0"/>
            </a:endParaRPr>
          </a:p>
          <a:p>
            <a:pPr marL="457200" lvl="1" indent="0">
              <a:buNone/>
            </a:pPr>
            <a:endParaRPr lang="en-US">
              <a:latin typeface="Helvetica" pitchFamily="2" charset="0"/>
            </a:endParaRPr>
          </a:p>
          <a:p>
            <a:r>
              <a:rPr lang="en-US"/>
              <a:t>Structure</a:t>
            </a:r>
          </a:p>
          <a:p>
            <a:pPr lvl="1"/>
            <a:r>
              <a:rPr lang="en-US"/>
              <a:t>New Frame Shape</a:t>
            </a:r>
          </a:p>
          <a:p>
            <a:pPr lvl="1"/>
            <a:r>
              <a:rPr lang="en-US"/>
              <a:t>New Shaft End Design</a:t>
            </a:r>
          </a:p>
          <a:p>
            <a:endParaRPr lang="en-US">
              <a:latin typeface="Helvetica" pitchFamily="2" charset="0"/>
            </a:endParaRPr>
          </a:p>
          <a:p>
            <a:endParaRPr lang="en-US">
              <a:latin typeface="Helvetica" pitchFamily="2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4A5EA4E-2D5C-A22B-4652-331CD8725DFF}"/>
              </a:ext>
            </a:extLst>
          </p:cNvPr>
          <p:cNvSpPr txBox="1">
            <a:spLocks/>
          </p:cNvSpPr>
          <p:nvPr/>
        </p:nvSpPr>
        <p:spPr>
          <a:xfrm>
            <a:off x="5384998" y="1192212"/>
            <a:ext cx="3007162" cy="628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800" b="1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ja-JP" dirty="0">
                <a:latin typeface="Helvetica"/>
                <a:ea typeface="游ゴシック"/>
                <a:cs typeface="Helvetica"/>
              </a:rPr>
              <a:t>NO CHANGES:</a:t>
            </a:r>
            <a:endParaRPr lang="ja-JP" altLang="en-US" dirty="0">
              <a:ea typeface="游ゴシック"/>
              <a:cs typeface="Helvetica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4C7B41-73CE-A84A-2CB5-3A35C4E5EDC6}"/>
              </a:ext>
            </a:extLst>
          </p:cNvPr>
          <p:cNvSpPr txBox="1">
            <a:spLocks/>
          </p:cNvSpPr>
          <p:nvPr/>
        </p:nvSpPr>
        <p:spPr>
          <a:xfrm>
            <a:off x="5384998" y="2143125"/>
            <a:ext cx="44738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ISOMETRIC</a:t>
            </a:r>
            <a:r>
              <a:rPr lang="en-US" sz="1800" baseline="30000" dirty="0"/>
              <a:t>TM</a:t>
            </a:r>
            <a:r>
              <a:rPr lang="en-US" sz="1800" dirty="0"/>
              <a:t> Signature Technology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2G </a:t>
            </a:r>
            <a:r>
              <a:rPr lang="en-US" sz="1800" dirty="0" err="1"/>
              <a:t>Namd</a:t>
            </a:r>
            <a:r>
              <a:rPr kumimoji="1" lang="ja-JP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™</a:t>
            </a:r>
            <a:r>
              <a:rPr lang="en-US" sz="1800" dirty="0"/>
              <a:t> Flex Force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Aerodynamic Technology</a:t>
            </a:r>
          </a:p>
          <a:p>
            <a:pPr marL="971550" lvl="1" indent="-285750">
              <a:buSzPct val="100000"/>
            </a:pPr>
            <a:r>
              <a:rPr lang="en-US" sz="1800" dirty="0"/>
              <a:t>Aero Fin Technology</a:t>
            </a:r>
          </a:p>
          <a:p>
            <a:pPr marL="971550" lvl="1" indent="-285750">
              <a:buSzPct val="100000"/>
            </a:pPr>
            <a:r>
              <a:rPr lang="en-US" sz="1800" dirty="0"/>
              <a:t>Aero Trench 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Vibration Dampening Mesh (VDM)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Liner Tech</a:t>
            </a:r>
          </a:p>
        </p:txBody>
      </p:sp>
    </p:spTree>
    <p:extLst>
      <p:ext uri="{BB962C8B-B14F-4D97-AF65-F5344CB8AC3E}">
        <p14:creationId xmlns:p14="http://schemas.microsoft.com/office/powerpoint/2010/main" val="3637268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6734-FF78-2748-ADB3-BC9F6A8B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FF3B67-2B5D-B02A-C5F1-DC4BECC152E9}"/>
              </a:ext>
            </a:extLst>
          </p:cNvPr>
          <p:cNvGrpSpPr/>
          <p:nvPr/>
        </p:nvGrpSpPr>
        <p:grpSpPr>
          <a:xfrm>
            <a:off x="221383" y="1511549"/>
            <a:ext cx="12814216" cy="4811235"/>
            <a:chOff x="833771" y="1732947"/>
            <a:chExt cx="12814216" cy="481123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428C3BE-3EE8-DC79-2786-3CE37E679907}"/>
                </a:ext>
              </a:extLst>
            </p:cNvPr>
            <p:cNvGrpSpPr/>
            <p:nvPr/>
          </p:nvGrpSpPr>
          <p:grpSpPr>
            <a:xfrm>
              <a:off x="3709688" y="2647639"/>
              <a:ext cx="917239" cy="1577663"/>
              <a:chOff x="5923174" y="2786202"/>
              <a:chExt cx="917239" cy="1577663"/>
            </a:xfrm>
          </p:grpSpPr>
          <p:sp>
            <p:nvSpPr>
              <p:cNvPr id="68" name="正方形/長方形 22">
                <a:extLst>
                  <a:ext uri="{FF2B5EF4-FFF2-40B4-BE49-F238E27FC236}">
                    <a16:creationId xmlns:a16="http://schemas.microsoft.com/office/drawing/2014/main" id="{CDD4D658-AFE8-36F6-7C43-61740435EDEE}"/>
                  </a:ext>
                </a:extLst>
              </p:cNvPr>
              <p:cNvSpPr/>
              <p:nvPr/>
            </p:nvSpPr>
            <p:spPr>
              <a:xfrm>
                <a:off x="6020154" y="2786202"/>
                <a:ext cx="7232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SPIN</a:t>
                </a:r>
              </a:p>
            </p:txBody>
          </p:sp>
          <p:sp>
            <p:nvSpPr>
              <p:cNvPr id="69" name="正方形/長方形 27">
                <a:extLst>
                  <a:ext uri="{FF2B5EF4-FFF2-40B4-BE49-F238E27FC236}">
                    <a16:creationId xmlns:a16="http://schemas.microsoft.com/office/drawing/2014/main" id="{5E290681-7AEF-62F7-20B1-C4471848177B}"/>
                  </a:ext>
                </a:extLst>
              </p:cNvPr>
              <p:cNvSpPr/>
              <p:nvPr/>
            </p:nvSpPr>
            <p:spPr>
              <a:xfrm>
                <a:off x="5959242" y="3198303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+4.4%</a:t>
                </a:r>
              </a:p>
            </p:txBody>
          </p:sp>
          <p:sp>
            <p:nvSpPr>
              <p:cNvPr id="70" name="正方形/長方形 28">
                <a:extLst>
                  <a:ext uri="{FF2B5EF4-FFF2-40B4-BE49-F238E27FC236}">
                    <a16:creationId xmlns:a16="http://schemas.microsoft.com/office/drawing/2014/main" id="{9F68824D-6D59-A20A-C5A9-4B91FD7A65FC}"/>
                  </a:ext>
                </a:extLst>
              </p:cNvPr>
              <p:cNvSpPr/>
              <p:nvPr/>
            </p:nvSpPr>
            <p:spPr>
              <a:xfrm>
                <a:off x="5923174" y="3578311"/>
                <a:ext cx="9172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+1.2%</a:t>
                </a:r>
              </a:p>
            </p:txBody>
          </p:sp>
          <p:sp>
            <p:nvSpPr>
              <p:cNvPr id="71" name="正方形/長方形 29">
                <a:extLst>
                  <a:ext uri="{FF2B5EF4-FFF2-40B4-BE49-F238E27FC236}">
                    <a16:creationId xmlns:a16="http://schemas.microsoft.com/office/drawing/2014/main" id="{D9C55753-4908-0AE2-01D9-DDCD3B186F34}"/>
                  </a:ext>
                </a:extLst>
              </p:cNvPr>
              <p:cNvSpPr/>
              <p:nvPr/>
            </p:nvSpPr>
            <p:spPr>
              <a:xfrm>
                <a:off x="5959241" y="3994533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+1.7%</a:t>
                </a:r>
              </a:p>
            </p:txBody>
          </p:sp>
        </p:grpSp>
        <p:sp>
          <p:nvSpPr>
            <p:cNvPr id="32" name="テキスト ボックス 12">
              <a:extLst>
                <a:ext uri="{FF2B5EF4-FFF2-40B4-BE49-F238E27FC236}">
                  <a16:creationId xmlns:a16="http://schemas.microsoft.com/office/drawing/2014/main" id="{ED054E59-2E11-F741-A202-1265D45F2C45}"/>
                </a:ext>
              </a:extLst>
            </p:cNvPr>
            <p:cNvSpPr txBox="1"/>
            <p:nvPr/>
          </p:nvSpPr>
          <p:spPr>
            <a:xfrm>
              <a:off x="7495356" y="1732947"/>
              <a:ext cx="1097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>
                  <a:solidFill>
                    <a:schemeClr val="bg1"/>
                  </a:solidFill>
                  <a:latin typeface="Helvetica light"/>
                  <a:ea typeface="Yu Gothic UI Semilight" panose="020B0400000000000000" pitchFamily="50" charset="-128"/>
                </a:rPr>
                <a:t>Flexible</a:t>
              </a:r>
              <a:r>
                <a:rPr kumimoji="1" lang="ja-JP" altLang="en-US" sz="2000" b="1">
                  <a:solidFill>
                    <a:schemeClr val="bg1"/>
                  </a:solidFill>
                  <a:latin typeface="Helvetica light"/>
                  <a:ea typeface="Yu Gothic UI Semilight" panose="020B0400000000000000" pitchFamily="50" charset="-128"/>
                </a:rPr>
                <a:t>　</a:t>
              </a:r>
            </a:p>
          </p:txBody>
        </p:sp>
        <p:sp>
          <p:nvSpPr>
            <p:cNvPr id="33" name="テキスト ボックス 14">
              <a:extLst>
                <a:ext uri="{FF2B5EF4-FFF2-40B4-BE49-F238E27FC236}">
                  <a16:creationId xmlns:a16="http://schemas.microsoft.com/office/drawing/2014/main" id="{4AD34739-6AF5-D641-A71A-E3E646B50574}"/>
                </a:ext>
              </a:extLst>
            </p:cNvPr>
            <p:cNvSpPr txBox="1"/>
            <p:nvPr/>
          </p:nvSpPr>
          <p:spPr>
            <a:xfrm>
              <a:off x="2672532" y="4174243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>
                  <a:solidFill>
                    <a:schemeClr val="bg1"/>
                  </a:solidFill>
                  <a:latin typeface="Helvetica light"/>
                  <a:ea typeface="Yu Gothic UI Semilight" panose="020B0400000000000000" pitchFamily="50" charset="-128"/>
                </a:rPr>
                <a:t>Stiff</a:t>
              </a:r>
              <a:endParaRPr kumimoji="1" lang="ja-JP" altLang="en-US" sz="2000" b="1">
                <a:solidFill>
                  <a:schemeClr val="bg1"/>
                </a:solidFill>
                <a:latin typeface="Helvetica light"/>
                <a:ea typeface="Yu Gothic UI Semilight" panose="020B0400000000000000" pitchFamily="50" charset="-128"/>
              </a:endParaRPr>
            </a:p>
          </p:txBody>
        </p:sp>
        <p:cxnSp>
          <p:nvCxnSpPr>
            <p:cNvPr id="11" name="Straight Connector 20">
              <a:extLst>
                <a:ext uri="{FF2B5EF4-FFF2-40B4-BE49-F238E27FC236}">
                  <a16:creationId xmlns:a16="http://schemas.microsoft.com/office/drawing/2014/main" id="{49E94F2D-7C06-4AB7-8C4C-69B140B393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705" y="3022801"/>
              <a:ext cx="12721282" cy="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id="{C0AC2A38-3B32-4E16-A665-714691FA8B68}"/>
                </a:ext>
              </a:extLst>
            </p:cNvPr>
            <p:cNvCxnSpPr>
              <a:cxnSpLocks/>
            </p:cNvCxnSpPr>
            <p:nvPr/>
          </p:nvCxnSpPr>
          <p:spPr>
            <a:xfrm>
              <a:off x="3211445" y="2668833"/>
              <a:ext cx="0" cy="1487643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4F46918-95FC-FD8E-13B4-B0BCF2346B38}"/>
                </a:ext>
              </a:extLst>
            </p:cNvPr>
            <p:cNvGrpSpPr/>
            <p:nvPr/>
          </p:nvGrpSpPr>
          <p:grpSpPr>
            <a:xfrm>
              <a:off x="5264921" y="2647567"/>
              <a:ext cx="2022733" cy="1577663"/>
              <a:chOff x="4584728" y="2786202"/>
              <a:chExt cx="2022733" cy="1577663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E4D99A98-DE1E-467F-82E1-168D3F8925E2}"/>
                  </a:ext>
                </a:extLst>
              </p:cNvPr>
              <p:cNvSpPr/>
              <p:nvPr/>
            </p:nvSpPr>
            <p:spPr>
              <a:xfrm>
                <a:off x="4584728" y="2786202"/>
                <a:ext cx="20227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LAUNCH ANGLE</a:t>
                </a:r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BBF9132B-54C6-4416-B89A-0AD8511A4AB8}"/>
                  </a:ext>
                </a:extLst>
              </p:cNvPr>
              <p:cNvSpPr/>
              <p:nvPr/>
            </p:nvSpPr>
            <p:spPr>
              <a:xfrm>
                <a:off x="5219927" y="3198303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+3.8%</a:t>
                </a:r>
              </a:p>
            </p:txBody>
          </p:sp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E526B35A-F52F-4106-A17E-F57117CD3965}"/>
                  </a:ext>
                </a:extLst>
              </p:cNvPr>
              <p:cNvSpPr/>
              <p:nvPr/>
            </p:nvSpPr>
            <p:spPr>
              <a:xfrm>
                <a:off x="5183859" y="3578311"/>
                <a:ext cx="9172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+4.0%</a:t>
                </a: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F6A1F95-7878-453C-8552-1202D601D7A9}"/>
                  </a:ext>
                </a:extLst>
              </p:cNvPr>
              <p:cNvSpPr/>
              <p:nvPr/>
            </p:nvSpPr>
            <p:spPr>
              <a:xfrm>
                <a:off x="5219926" y="3994533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+2.7%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538BAB9-6E6C-D2DD-2760-E52A6FDE5460}"/>
                </a:ext>
              </a:extLst>
            </p:cNvPr>
            <p:cNvGrpSpPr/>
            <p:nvPr/>
          </p:nvGrpSpPr>
          <p:grpSpPr>
            <a:xfrm>
              <a:off x="7970408" y="2647567"/>
              <a:ext cx="4477763" cy="1599568"/>
              <a:chOff x="6752672" y="2763958"/>
              <a:chExt cx="4477763" cy="1599568"/>
            </a:xfrm>
          </p:grpSpPr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0473EEDE-8DF9-4525-9588-FA3B8B4D8AE3}"/>
                  </a:ext>
                </a:extLst>
              </p:cNvPr>
              <p:cNvSpPr/>
              <p:nvPr/>
            </p:nvSpPr>
            <p:spPr>
              <a:xfrm>
                <a:off x="6752672" y="2763958"/>
                <a:ext cx="21595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NET CLEARANCE</a:t>
                </a:r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94F458D4-058D-4856-8DEE-C0A19B378E8A}"/>
                  </a:ext>
                </a:extLst>
              </p:cNvPr>
              <p:cNvSpPr/>
              <p:nvPr/>
            </p:nvSpPr>
            <p:spPr>
              <a:xfrm>
                <a:off x="7409905" y="3197964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+5.1%</a:t>
                </a:r>
              </a:p>
            </p:txBody>
          </p:sp>
          <p:sp>
            <p:nvSpPr>
              <p:cNvPr id="36" name="正方形/長方形 35">
                <a:extLst>
                  <a:ext uri="{FF2B5EF4-FFF2-40B4-BE49-F238E27FC236}">
                    <a16:creationId xmlns:a16="http://schemas.microsoft.com/office/drawing/2014/main" id="{18E73BE6-6BC8-4CBC-9992-7C18D1E9C7CC}"/>
                  </a:ext>
                </a:extLst>
              </p:cNvPr>
              <p:cNvSpPr/>
              <p:nvPr/>
            </p:nvSpPr>
            <p:spPr>
              <a:xfrm>
                <a:off x="7373837" y="3577972"/>
                <a:ext cx="9172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+4.5%</a:t>
                </a:r>
              </a:p>
            </p:txBody>
          </p:sp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032C8712-F53C-4D85-B7BD-EFE9C2AFAED9}"/>
                  </a:ext>
                </a:extLst>
              </p:cNvPr>
              <p:cNvSpPr/>
              <p:nvPr/>
            </p:nvSpPr>
            <p:spPr>
              <a:xfrm>
                <a:off x="7409904" y="3994194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+3.5%</a:t>
                </a: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F32C641E-52FD-4D58-A2FA-963B253DE1DB}"/>
                  </a:ext>
                </a:extLst>
              </p:cNvPr>
              <p:cNvSpPr/>
              <p:nvPr/>
            </p:nvSpPr>
            <p:spPr>
              <a:xfrm>
                <a:off x="9587998" y="2763958"/>
                <a:ext cx="16424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BALL SPEED</a:t>
                </a:r>
              </a:p>
            </p:txBody>
          </p:sp>
          <p:sp>
            <p:nvSpPr>
              <p:cNvPr id="55" name="正方形/長方形 54">
                <a:extLst>
                  <a:ext uri="{FF2B5EF4-FFF2-40B4-BE49-F238E27FC236}">
                    <a16:creationId xmlns:a16="http://schemas.microsoft.com/office/drawing/2014/main" id="{B438333E-48CD-421F-8ED7-52364A8CC6C7}"/>
                  </a:ext>
                </a:extLst>
              </p:cNvPr>
              <p:cNvSpPr/>
              <p:nvPr/>
            </p:nvSpPr>
            <p:spPr>
              <a:xfrm>
                <a:off x="9956000" y="3197964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+0.6%</a:t>
                </a:r>
              </a:p>
            </p:txBody>
          </p:sp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771B6410-505B-419F-8176-CCE600C10D35}"/>
                  </a:ext>
                </a:extLst>
              </p:cNvPr>
              <p:cNvSpPr/>
              <p:nvPr/>
            </p:nvSpPr>
            <p:spPr>
              <a:xfrm>
                <a:off x="9919932" y="3577972"/>
                <a:ext cx="9172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sz="2000" b="1" dirty="0">
                    <a:solidFill>
                      <a:srgbClr val="0070C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+2.1%</a:t>
                </a:r>
              </a:p>
            </p:txBody>
          </p:sp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F840C514-85EE-4376-8E05-E0CD2CFB43A5}"/>
                  </a:ext>
                </a:extLst>
              </p:cNvPr>
              <p:cNvSpPr/>
              <p:nvPr/>
            </p:nvSpPr>
            <p:spPr>
              <a:xfrm>
                <a:off x="9955999" y="3994194"/>
                <a:ext cx="8451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+1.3%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A0F5A9D-E1F1-87CB-798F-992D87346CF0}"/>
                </a:ext>
              </a:extLst>
            </p:cNvPr>
            <p:cNvGrpSpPr/>
            <p:nvPr/>
          </p:nvGrpSpPr>
          <p:grpSpPr>
            <a:xfrm>
              <a:off x="833771" y="2655840"/>
              <a:ext cx="2385404" cy="1569935"/>
              <a:chOff x="2127693" y="2766559"/>
              <a:chExt cx="2385404" cy="1569935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4295B823-415B-4CAD-8DA5-514CFA3D9F88}"/>
                  </a:ext>
                </a:extLst>
              </p:cNvPr>
              <p:cNvSpPr/>
              <p:nvPr/>
            </p:nvSpPr>
            <p:spPr>
              <a:xfrm>
                <a:off x="2451892" y="3567296"/>
                <a:ext cx="2061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PURE AERO2022</a:t>
                </a: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95A82FCA-A029-4BFC-AECD-849B1B3A61CE}"/>
                  </a:ext>
                </a:extLst>
              </p:cNvPr>
              <p:cNvSpPr/>
              <p:nvPr/>
            </p:nvSpPr>
            <p:spPr>
              <a:xfrm>
                <a:off x="2693792" y="3967162"/>
                <a:ext cx="126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06</a:t>
                </a: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VCORE</a:t>
                </a: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0D10815A-719E-4B0D-8DA3-DAFF08581427}"/>
                  </a:ext>
                </a:extLst>
              </p:cNvPr>
              <p:cNvSpPr/>
              <p:nvPr/>
            </p:nvSpPr>
            <p:spPr>
              <a:xfrm>
                <a:off x="2456569" y="3186005"/>
                <a:ext cx="19672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BLADE V8.0 100</a:t>
                </a:r>
              </a:p>
            </p:txBody>
          </p: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67BF6332-EF71-43E4-8923-C3FFD168BB8A}"/>
                  </a:ext>
                </a:extLst>
              </p:cNvPr>
              <p:cNvSpPr/>
              <p:nvPr/>
            </p:nvSpPr>
            <p:spPr>
              <a:xfrm>
                <a:off x="2695935" y="2766559"/>
                <a:ext cx="126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b="1" dirty="0">
                    <a:solidFill>
                      <a:srgbClr val="FF0000"/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07</a:t>
                </a: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VCORE</a:t>
                </a:r>
              </a:p>
            </p:txBody>
          </p:sp>
          <p:sp>
            <p:nvSpPr>
              <p:cNvPr id="63" name="正方形/長方形 62">
                <a:extLst>
                  <a:ext uri="{FF2B5EF4-FFF2-40B4-BE49-F238E27FC236}">
                    <a16:creationId xmlns:a16="http://schemas.microsoft.com/office/drawing/2014/main" id="{F0AABE1B-C4FA-4B3C-B493-CC1B82FE6FFA}"/>
                  </a:ext>
                </a:extLst>
              </p:cNvPr>
              <p:cNvSpPr/>
              <p:nvPr/>
            </p:nvSpPr>
            <p:spPr>
              <a:xfrm>
                <a:off x="2127693" y="3197085"/>
                <a:ext cx="36420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en-US" altLang="ja-JP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panose="020B0604020202020204" pitchFamily="34" charset="0"/>
                    <a:ea typeface="メイリオ" panose="020B0604030504040204" pitchFamily="50" charset="-128"/>
                    <a:cs typeface="Helvetica" panose="020B0604020202020204" pitchFamily="34" charset="0"/>
                  </a:rPr>
                  <a:t>vs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B9BA5A-F8C9-5949-1194-9BFBA7A88D4C}"/>
                </a:ext>
              </a:extLst>
            </p:cNvPr>
            <p:cNvGrpSpPr/>
            <p:nvPr/>
          </p:nvGrpSpPr>
          <p:grpSpPr>
            <a:xfrm>
              <a:off x="7874370" y="4436270"/>
              <a:ext cx="2255604" cy="2107912"/>
              <a:chOff x="6728953" y="4537105"/>
              <a:chExt cx="2255604" cy="210791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46D285B-F1AB-E585-877C-79FE462CA7FE}"/>
                  </a:ext>
                </a:extLst>
              </p:cNvPr>
              <p:cNvGrpSpPr/>
              <p:nvPr/>
            </p:nvGrpSpPr>
            <p:grpSpPr>
              <a:xfrm>
                <a:off x="6728953" y="4733438"/>
                <a:ext cx="1984604" cy="1484118"/>
                <a:chOff x="-1240857" y="4651432"/>
                <a:chExt cx="1984604" cy="1484118"/>
              </a:xfrm>
            </p:grpSpPr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64425550-D1DF-49A5-ADCE-1731D6516548}"/>
                    </a:ext>
                  </a:extLst>
                </p:cNvPr>
                <p:cNvSpPr txBox="1"/>
                <p:nvPr/>
              </p:nvSpPr>
              <p:spPr>
                <a:xfrm>
                  <a:off x="-1240857" y="5269856"/>
                  <a:ext cx="110566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en-US" altLang="ja-JP" sz="1200"/>
                    <a:t>Competitors</a:t>
                  </a:r>
                  <a:endParaRPr kumimoji="1" lang="ja-JP" altLang="en-US" sz="1200"/>
                </a:p>
              </p:txBody>
            </p: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5CFC7541-1BA2-AFC1-47CF-8A6A5ED5EAA7}"/>
                    </a:ext>
                  </a:extLst>
                </p:cNvPr>
                <p:cNvGrpSpPr/>
                <p:nvPr/>
              </p:nvGrpSpPr>
              <p:grpSpPr>
                <a:xfrm>
                  <a:off x="-1077787" y="4651432"/>
                  <a:ext cx="1821534" cy="1484118"/>
                  <a:chOff x="-1077787" y="4651432"/>
                  <a:chExt cx="1821534" cy="1484118"/>
                </a:xfrm>
              </p:grpSpPr>
              <p:cxnSp>
                <p:nvCxnSpPr>
                  <p:cNvPr id="5" name="直線コネクタ 4">
                    <a:extLst>
                      <a:ext uri="{FF2B5EF4-FFF2-40B4-BE49-F238E27FC236}">
                        <a16:creationId xmlns:a16="http://schemas.microsoft.com/office/drawing/2014/main" id="{5D984143-D6DB-411B-95DC-6F4506C9F7FC}"/>
                      </a:ext>
                    </a:extLst>
                  </p:cNvPr>
                  <p:cNvCxnSpPr/>
                  <p:nvPr/>
                </p:nvCxnSpPr>
                <p:spPr>
                  <a:xfrm>
                    <a:off x="-744394" y="5800508"/>
                    <a:ext cx="148277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直線コネクタ 6">
                    <a:extLst>
                      <a:ext uri="{FF2B5EF4-FFF2-40B4-BE49-F238E27FC236}">
                        <a16:creationId xmlns:a16="http://schemas.microsoft.com/office/drawing/2014/main" id="{94D4975F-1CE9-4947-82D0-4F74AF336CA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-64169" y="5568079"/>
                    <a:ext cx="0" cy="25473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楕円 8">
                    <a:extLst>
                      <a:ext uri="{FF2B5EF4-FFF2-40B4-BE49-F238E27FC236}">
                        <a16:creationId xmlns:a16="http://schemas.microsoft.com/office/drawing/2014/main" id="{3EF64051-1FF2-4978-BB29-5AC4D9AACE4D}"/>
                      </a:ext>
                    </a:extLst>
                  </p:cNvPr>
                  <p:cNvSpPr/>
                  <p:nvPr/>
                </p:nvSpPr>
                <p:spPr>
                  <a:xfrm>
                    <a:off x="-139906" y="5351544"/>
                    <a:ext cx="164217" cy="134847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356637" tIns="21336" rIns="313965" bIns="21336" numCol="1" spcCol="1270" rtlCol="0" anchor="ctr" anchorCtr="0">
                    <a:noAutofit/>
                  </a:bodyPr>
                  <a:lstStyle/>
                  <a:p>
                    <a:pPr marL="0" indent="0"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endParaRPr kumimoji="1" lang="ja-JP" altLang="en-US" sz="1600" b="1">
                      <a:solidFill>
                        <a:schemeClr val="bg1"/>
                      </a:solidFill>
                      <a:highlight>
                        <a:srgbClr val="FFFF00"/>
                      </a:highlight>
                      <a:latin typeface="Helvetica" pitchFamily="2" charset="0"/>
                      <a:ea typeface="游ゴシック" panose="020B0400000000000000" pitchFamily="50" charset="-128"/>
                    </a:endParaRPr>
                  </a:p>
                </p:txBody>
              </p:sp>
              <p:sp>
                <p:nvSpPr>
                  <p:cNvPr id="45" name="楕円 44">
                    <a:extLst>
                      <a:ext uri="{FF2B5EF4-FFF2-40B4-BE49-F238E27FC236}">
                        <a16:creationId xmlns:a16="http://schemas.microsoft.com/office/drawing/2014/main" id="{6757DB4A-AB81-49D3-AAFE-A088FC73217C}"/>
                      </a:ext>
                    </a:extLst>
                  </p:cNvPr>
                  <p:cNvSpPr/>
                  <p:nvPr/>
                </p:nvSpPr>
                <p:spPr>
                  <a:xfrm>
                    <a:off x="-152646" y="4729482"/>
                    <a:ext cx="176957" cy="165887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356637" tIns="21336" rIns="313965" bIns="21336" numCol="1" spcCol="1270" rtlCol="0" anchor="ctr" anchorCtr="0">
                    <a:noAutofit/>
                  </a:bodyPr>
                  <a:lstStyle/>
                  <a:p>
                    <a:pPr marL="0" indent="0" algn="ctr" defTabSz="106680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buNone/>
                    </a:pPr>
                    <a:endParaRPr kumimoji="1" lang="ja-JP" altLang="en-US" sz="1600" b="1">
                      <a:solidFill>
                        <a:schemeClr val="bg1"/>
                      </a:solidFill>
                      <a:latin typeface="Helvetica" pitchFamily="2" charset="0"/>
                      <a:ea typeface="游ゴシック" panose="020B0400000000000000" pitchFamily="50" charset="-128"/>
                    </a:endParaRPr>
                  </a:p>
                </p:txBody>
              </p:sp>
              <p:sp>
                <p:nvSpPr>
                  <p:cNvPr id="46" name="テキスト ボックス 45">
                    <a:extLst>
                      <a:ext uri="{FF2B5EF4-FFF2-40B4-BE49-F238E27FC236}">
                        <a16:creationId xmlns:a16="http://schemas.microsoft.com/office/drawing/2014/main" id="{E9B8C2CE-517B-4C41-9E29-2A841F1BD774}"/>
                      </a:ext>
                    </a:extLst>
                  </p:cNvPr>
                  <p:cNvSpPr txBox="1"/>
                  <p:nvPr/>
                </p:nvSpPr>
                <p:spPr>
                  <a:xfrm>
                    <a:off x="-1077787" y="4651432"/>
                    <a:ext cx="87157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kumimoji="1" lang="en-US" altLang="ja-JP" sz="1200"/>
                      <a:t>07VCORE</a:t>
                    </a:r>
                    <a:endParaRPr kumimoji="1" lang="ja-JP" altLang="en-US" sz="1200"/>
                  </a:p>
                </p:txBody>
              </p:sp>
              <p:sp>
                <p:nvSpPr>
                  <p:cNvPr id="48" name="テキスト ボックス 47">
                    <a:extLst>
                      <a:ext uri="{FF2B5EF4-FFF2-40B4-BE49-F238E27FC236}">
                        <a16:creationId xmlns:a16="http://schemas.microsoft.com/office/drawing/2014/main" id="{23F8DE02-64E9-4AD4-A71B-97D2D4E930BA}"/>
                      </a:ext>
                    </a:extLst>
                  </p:cNvPr>
                  <p:cNvSpPr txBox="1"/>
                  <p:nvPr/>
                </p:nvSpPr>
                <p:spPr>
                  <a:xfrm>
                    <a:off x="-487587" y="5858551"/>
                    <a:ext cx="87157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ja-JP" sz="1200" dirty="0"/>
                      <a:t>Tennis Net </a:t>
                    </a:r>
                    <a:endParaRPr kumimoji="1" lang="ja-JP" altLang="en-US" sz="1200" dirty="0"/>
                  </a:p>
                </p:txBody>
              </p:sp>
              <p:cxnSp>
                <p:nvCxnSpPr>
                  <p:cNvPr id="50" name="コネクタ: カギ線 49">
                    <a:extLst>
                      <a:ext uri="{FF2B5EF4-FFF2-40B4-BE49-F238E27FC236}">
                        <a16:creationId xmlns:a16="http://schemas.microsoft.com/office/drawing/2014/main" id="{30D5969F-51B8-4BE2-8785-EF9E52C70A6B}"/>
                      </a:ext>
                    </a:extLst>
                  </p:cNvPr>
                  <p:cNvCxnSpPr>
                    <a:endCxn id="45" idx="4"/>
                  </p:cNvCxnSpPr>
                  <p:nvPr/>
                </p:nvCxnSpPr>
                <p:spPr>
                  <a:xfrm rot="5400000" flipH="1" flipV="1">
                    <a:off x="-270515" y="5101716"/>
                    <a:ext cx="412694" cy="1"/>
                  </a:xfrm>
                  <a:prstGeom prst="bentConnector3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テキスト ボックス 50">
                    <a:extLst>
                      <a:ext uri="{FF2B5EF4-FFF2-40B4-BE49-F238E27FC236}">
                        <a16:creationId xmlns:a16="http://schemas.microsoft.com/office/drawing/2014/main" id="{0E649C80-3FB2-4BFB-BA79-F7D3DFFE21C8}"/>
                      </a:ext>
                    </a:extLst>
                  </p:cNvPr>
                  <p:cNvSpPr txBox="1"/>
                  <p:nvPr/>
                </p:nvSpPr>
                <p:spPr>
                  <a:xfrm>
                    <a:off x="-859343" y="4977141"/>
                    <a:ext cx="1603090" cy="2539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050" i="1"/>
                      <a:t>Increased Net Clearance</a:t>
                    </a:r>
                    <a:endParaRPr kumimoji="1" lang="ja-JP" altLang="en-US" sz="1050" i="1"/>
                  </a:p>
                </p:txBody>
              </p:sp>
            </p:grpSp>
          </p:grp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194E9605-78B4-BEBD-77EF-63F921B3DC17}"/>
                  </a:ext>
                </a:extLst>
              </p:cNvPr>
              <p:cNvSpPr/>
              <p:nvPr/>
            </p:nvSpPr>
            <p:spPr>
              <a:xfrm>
                <a:off x="6824991" y="4537105"/>
                <a:ext cx="2159566" cy="2107912"/>
              </a:xfrm>
              <a:prstGeom prst="roundRect">
                <a:avLst/>
              </a:prstGeom>
              <a:noFill/>
              <a:ln>
                <a:solidFill>
                  <a:srgbClr val="6F67A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56637" tIns="21336" rIns="313965" bIns="21336" numCol="1" spcCol="1270" rtlCol="0" anchor="ctr" anchorCtr="0">
                <a:noAutofit/>
              </a:bodyPr>
              <a:lstStyle/>
              <a:p>
                <a:pPr mar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kumimoji="1" lang="en-US" sz="1600" b="1" dirty="0">
                  <a:ln>
                    <a:solidFill>
                      <a:schemeClr val="accent6"/>
                    </a:solidFill>
                  </a:ln>
                  <a:solidFill>
                    <a:srgbClr val="6F67A1"/>
                  </a:solidFill>
                  <a:latin typeface="Helvetica" pitchFamily="2" charset="0"/>
                  <a:ea typeface="游ゴシック" panose="020B0400000000000000" pitchFamily="50" charset="-128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B249A82-0369-4650-FC1B-F70EB86D09AD}"/>
                </a:ext>
              </a:extLst>
            </p:cNvPr>
            <p:cNvGrpSpPr/>
            <p:nvPr/>
          </p:nvGrpSpPr>
          <p:grpSpPr>
            <a:xfrm>
              <a:off x="5880797" y="5059203"/>
              <a:ext cx="1465582" cy="839613"/>
              <a:chOff x="4192258" y="5412311"/>
              <a:chExt cx="2132625" cy="1221753"/>
            </a:xfrm>
          </p:grpSpPr>
          <p:pic>
            <p:nvPicPr>
              <p:cNvPr id="44" name="図 13">
                <a:extLst>
                  <a:ext uri="{FF2B5EF4-FFF2-40B4-BE49-F238E27FC236}">
                    <a16:creationId xmlns:a16="http://schemas.microsoft.com/office/drawing/2014/main" id="{D688A556-B05A-A1FE-B655-4765F0393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258" y="5412311"/>
                <a:ext cx="897545" cy="12197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</p:pic>
          <p:grpSp>
            <p:nvGrpSpPr>
              <p:cNvPr id="49" name="グループ化 14">
                <a:extLst>
                  <a:ext uri="{FF2B5EF4-FFF2-40B4-BE49-F238E27FC236}">
                    <a16:creationId xmlns:a16="http://schemas.microsoft.com/office/drawing/2014/main" id="{0857B5D9-16DA-2EC7-59E8-4E69F33C56CB}"/>
                  </a:ext>
                </a:extLst>
              </p:cNvPr>
              <p:cNvGrpSpPr/>
              <p:nvPr/>
            </p:nvGrpSpPr>
            <p:grpSpPr>
              <a:xfrm>
                <a:off x="5314041" y="5414351"/>
                <a:ext cx="1010842" cy="1219713"/>
                <a:chOff x="5506364" y="4340102"/>
                <a:chExt cx="1010842" cy="1219713"/>
              </a:xfrm>
              <a:solidFill>
                <a:schemeClr val="tx2">
                  <a:lumMod val="75000"/>
                </a:schemeClr>
              </a:solidFill>
            </p:grpSpPr>
            <p:pic>
              <p:nvPicPr>
                <p:cNvPr id="57" name="図 15">
                  <a:extLst>
                    <a:ext uri="{FF2B5EF4-FFF2-40B4-BE49-F238E27FC236}">
                      <a16:creationId xmlns:a16="http://schemas.microsoft.com/office/drawing/2014/main" id="{24FD5590-290D-F6F6-04F6-18783A73A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3534" y="4340102"/>
                  <a:ext cx="843672" cy="1219713"/>
                </a:xfrm>
                <a:prstGeom prst="rect">
                  <a:avLst/>
                </a:prstGeom>
                <a:grpFill/>
              </p:spPr>
            </p:pic>
            <p:cxnSp>
              <p:nvCxnSpPr>
                <p:cNvPr id="58" name="直線コネクタ 16">
                  <a:extLst>
                    <a:ext uri="{FF2B5EF4-FFF2-40B4-BE49-F238E27FC236}">
                      <a16:creationId xmlns:a16="http://schemas.microsoft.com/office/drawing/2014/main" id="{14C8F9DF-3A3B-40B3-BA7D-AF5085D830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8626" y="5309684"/>
                  <a:ext cx="494943" cy="0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FFFF00"/>
                  </a:solidFill>
                  <a:prstDash val="solid"/>
                  <a:miter lim="800000"/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</p:spPr>
            </p:cxnSp>
            <p:cxnSp>
              <p:nvCxnSpPr>
                <p:cNvPr id="59" name="直線コネクタ 17">
                  <a:extLst>
                    <a:ext uri="{FF2B5EF4-FFF2-40B4-BE49-F238E27FC236}">
                      <a16:creationId xmlns:a16="http://schemas.microsoft.com/office/drawing/2014/main" id="{F4375501-79CA-E592-C742-81CE8C19A8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06364" y="4782184"/>
                  <a:ext cx="405150" cy="527502"/>
                </a:xfrm>
                <a:prstGeom prst="line">
                  <a:avLst/>
                </a:prstGeom>
                <a:grpFill/>
                <a:ln w="19050" cap="flat" cmpd="sng" algn="ctr">
                  <a:solidFill>
                    <a:srgbClr val="FFFF00"/>
                  </a:solidFill>
                  <a:prstDash val="solid"/>
                  <a:miter lim="800000"/>
                </a:ln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</p:spPr>
            </p:cxnSp>
          </p:grpSp>
        </p:grp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52B97EB-783C-338F-0370-31A6C09F98CD}"/>
                </a:ext>
              </a:extLst>
            </p:cNvPr>
            <p:cNvSpPr/>
            <p:nvPr/>
          </p:nvSpPr>
          <p:spPr>
            <a:xfrm>
              <a:off x="5502643" y="4408600"/>
              <a:ext cx="2159566" cy="2107912"/>
            </a:xfrm>
            <a:prstGeom prst="roundRect">
              <a:avLst/>
            </a:prstGeom>
            <a:noFill/>
            <a:ln>
              <a:solidFill>
                <a:srgbClr val="6F67A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6637" tIns="21336" rIns="313965" bIns="21336" numCol="1" spcCol="1270" rtlCol="0" anchor="ctr" anchorCtr="0">
              <a:noAutofit/>
            </a:bodyPr>
            <a:lstStyle/>
            <a:p>
              <a:pPr mar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kumimoji="1" lang="en-US" sz="1600" b="1" dirty="0">
                <a:ln>
                  <a:solidFill>
                    <a:schemeClr val="accent6"/>
                  </a:solidFill>
                </a:ln>
                <a:solidFill>
                  <a:srgbClr val="6F67A1"/>
                </a:solidFill>
                <a:latin typeface="Helvetica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61" name="テキスト ボックス 50">
              <a:extLst>
                <a:ext uri="{FF2B5EF4-FFF2-40B4-BE49-F238E27FC236}">
                  <a16:creationId xmlns:a16="http://schemas.microsoft.com/office/drawing/2014/main" id="{1B636B08-F6BF-15CB-7798-81E4CCF339D4}"/>
                </a:ext>
              </a:extLst>
            </p:cNvPr>
            <p:cNvSpPr txBox="1"/>
            <p:nvPr/>
          </p:nvSpPr>
          <p:spPr>
            <a:xfrm>
              <a:off x="5780881" y="5943524"/>
              <a:ext cx="16030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1050" i="1" dirty="0"/>
                <a:t>Steeper – more vertical – launch angle</a:t>
              </a:r>
              <a:endParaRPr kumimoji="1" lang="ja-JP" altLang="en-US" sz="1050" i="1" dirty="0"/>
            </a:p>
          </p:txBody>
        </p:sp>
      </p:grpSp>
      <p:pic>
        <p:nvPicPr>
          <p:cNvPr id="10" name="Picture 16">
            <a:extLst>
              <a:ext uri="{FF2B5EF4-FFF2-40B4-BE49-F238E27FC236}">
                <a16:creationId xmlns:a16="http://schemas.microsoft.com/office/drawing/2014/main" id="{35534FF1-5C60-C1EE-AE09-B0A542437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41" t="15866" r="11275" b="70322"/>
          <a:stretch/>
        </p:blipFill>
        <p:spPr>
          <a:xfrm>
            <a:off x="7627217" y="5929875"/>
            <a:ext cx="1621171" cy="259129"/>
          </a:xfrm>
          <a:prstGeom prst="rect">
            <a:avLst/>
          </a:prstGeom>
        </p:spPr>
      </p:pic>
      <p:sp>
        <p:nvSpPr>
          <p:cNvPr id="73" name="テキスト ボックス 50">
            <a:extLst>
              <a:ext uri="{FF2B5EF4-FFF2-40B4-BE49-F238E27FC236}">
                <a16:creationId xmlns:a16="http://schemas.microsoft.com/office/drawing/2014/main" id="{18126D0E-A6B5-4ED6-E589-8B51652ECD9F}"/>
              </a:ext>
            </a:extLst>
          </p:cNvPr>
          <p:cNvSpPr txBox="1"/>
          <p:nvPr/>
        </p:nvSpPr>
        <p:spPr>
          <a:xfrm>
            <a:off x="8646051" y="5327534"/>
            <a:ext cx="7313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050" i="1" dirty="0"/>
              <a:t>*</a:t>
            </a:r>
            <a:r>
              <a:rPr kumimoji="1" lang="en-US" altLang="ja-JP" sz="600" i="1" dirty="0"/>
              <a:t>Not to scale</a:t>
            </a:r>
            <a:endParaRPr kumimoji="1" lang="ja-JP" altLang="en-US" sz="1050" i="1" dirty="0"/>
          </a:p>
        </p:txBody>
      </p:sp>
      <p:sp>
        <p:nvSpPr>
          <p:cNvPr id="74" name="テキスト ボックス 50">
            <a:extLst>
              <a:ext uri="{FF2B5EF4-FFF2-40B4-BE49-F238E27FC236}">
                <a16:creationId xmlns:a16="http://schemas.microsoft.com/office/drawing/2014/main" id="{E373D228-DFD6-1B6A-F446-66A1C6DD0317}"/>
              </a:ext>
            </a:extLst>
          </p:cNvPr>
          <p:cNvSpPr txBox="1"/>
          <p:nvPr/>
        </p:nvSpPr>
        <p:spPr>
          <a:xfrm>
            <a:off x="9890665" y="669155"/>
            <a:ext cx="23600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i="1" dirty="0">
                <a:solidFill>
                  <a:srgbClr val="FF0000"/>
                </a:solidFill>
              </a:rPr>
              <a:t>*Tested by </a:t>
            </a:r>
            <a:r>
              <a:rPr kumimoji="1" lang="en-US" altLang="ja-JP" sz="1050" i="1" dirty="0" err="1">
                <a:solidFill>
                  <a:srgbClr val="FF0000"/>
                </a:solidFill>
              </a:rPr>
              <a:t>Yonex</a:t>
            </a:r>
            <a:r>
              <a:rPr kumimoji="1" lang="en-US" altLang="ja-JP" sz="1050" i="1" dirty="0">
                <a:solidFill>
                  <a:srgbClr val="FF0000"/>
                </a:solidFill>
              </a:rPr>
              <a:t>. Only share specific competitor data verbally. Extract competitor names in any official communication (posts, print, etc.). </a:t>
            </a:r>
            <a:endParaRPr kumimoji="1" lang="ja-JP" altLang="en-US" sz="1050" i="1" dirty="0">
              <a:solidFill>
                <a:srgbClr val="FF0000"/>
              </a:solidFill>
            </a:endParaRPr>
          </a:p>
        </p:txBody>
      </p:sp>
      <p:sp>
        <p:nvSpPr>
          <p:cNvPr id="52" name="正方形/長方形 22">
            <a:extLst>
              <a:ext uri="{FF2B5EF4-FFF2-40B4-BE49-F238E27FC236}">
                <a16:creationId xmlns:a16="http://schemas.microsoft.com/office/drawing/2014/main" id="{7BA90A46-F88A-4A37-828C-A40F63A2A266}"/>
              </a:ext>
            </a:extLst>
          </p:cNvPr>
          <p:cNvSpPr/>
          <p:nvPr/>
        </p:nvSpPr>
        <p:spPr>
          <a:xfrm>
            <a:off x="567294" y="1531825"/>
            <a:ext cx="10392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b="1" dirty="0">
                <a:solidFill>
                  <a:srgbClr val="0070C0"/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rPr>
              <a:t>The new YONEX 07 VCORE tested against the main competitors shows a </a:t>
            </a:r>
          </a:p>
          <a:p>
            <a:pPr algn="ctr">
              <a:spcBef>
                <a:spcPct val="0"/>
              </a:spcBef>
            </a:pPr>
            <a:r>
              <a:rPr lang="en-US" altLang="ja-JP" b="1" dirty="0">
                <a:solidFill>
                  <a:srgbClr val="0070C0"/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rPr>
              <a:t>better SPIN rate, steeper LAUNCH ANGLE, higher NET CLEARANCE and greater BALL SPEED</a:t>
            </a:r>
          </a:p>
        </p:txBody>
      </p:sp>
      <p:sp>
        <p:nvSpPr>
          <p:cNvPr id="17" name="正方形/長方形 62">
            <a:extLst>
              <a:ext uri="{FF2B5EF4-FFF2-40B4-BE49-F238E27FC236}">
                <a16:creationId xmlns:a16="http://schemas.microsoft.com/office/drawing/2014/main" id="{AA16373D-EE35-0CFA-722A-05C6F2091585}"/>
              </a:ext>
            </a:extLst>
          </p:cNvPr>
          <p:cNvSpPr/>
          <p:nvPr/>
        </p:nvSpPr>
        <p:spPr>
          <a:xfrm>
            <a:off x="221383" y="3270796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rPr>
              <a:t>vs</a:t>
            </a:r>
          </a:p>
        </p:txBody>
      </p:sp>
      <p:sp>
        <p:nvSpPr>
          <p:cNvPr id="20" name="正方形/長方形 62">
            <a:extLst>
              <a:ext uri="{FF2B5EF4-FFF2-40B4-BE49-F238E27FC236}">
                <a16:creationId xmlns:a16="http://schemas.microsoft.com/office/drawing/2014/main" id="{9D2D6C08-C179-9606-9602-6B3CAF279A8A}"/>
              </a:ext>
            </a:extLst>
          </p:cNvPr>
          <p:cNvSpPr/>
          <p:nvPr/>
        </p:nvSpPr>
        <p:spPr>
          <a:xfrm>
            <a:off x="231956" y="366694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ea typeface="メイリオ" panose="020B0604030504040204" pitchFamily="50" charset="-128"/>
                <a:cs typeface="Helvetica" panose="020B0604020202020204" pitchFamily="34" charset="0"/>
              </a:rPr>
              <a:t>vs</a:t>
            </a:r>
          </a:p>
        </p:txBody>
      </p:sp>
      <p:pic>
        <p:nvPicPr>
          <p:cNvPr id="22" name="図 2">
            <a:extLst>
              <a:ext uri="{FF2B5EF4-FFF2-40B4-BE49-F238E27FC236}">
                <a16:creationId xmlns:a16="http://schemas.microsoft.com/office/drawing/2014/main" id="{BD31C68A-3F63-6F22-CDE4-23F9865324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t="29788" r="14353" b="22855"/>
          <a:stretch/>
        </p:blipFill>
        <p:spPr>
          <a:xfrm>
            <a:off x="2742936" y="4892995"/>
            <a:ext cx="1613404" cy="751666"/>
          </a:xfrm>
          <a:prstGeom prst="rect">
            <a:avLst/>
          </a:prstGeom>
        </p:spPr>
      </p:pic>
      <p:sp>
        <p:nvSpPr>
          <p:cNvPr id="24" name="Rounded Rectangle 59">
            <a:extLst>
              <a:ext uri="{FF2B5EF4-FFF2-40B4-BE49-F238E27FC236}">
                <a16:creationId xmlns:a16="http://schemas.microsoft.com/office/drawing/2014/main" id="{46CA54AF-DC8E-7AD6-397D-AA2F4E908814}"/>
              </a:ext>
            </a:extLst>
          </p:cNvPr>
          <p:cNvSpPr/>
          <p:nvPr/>
        </p:nvSpPr>
        <p:spPr>
          <a:xfrm>
            <a:off x="2408076" y="4204357"/>
            <a:ext cx="2159566" cy="2107912"/>
          </a:xfrm>
          <a:prstGeom prst="roundRect">
            <a:avLst/>
          </a:prstGeom>
          <a:noFill/>
          <a:ln>
            <a:solidFill>
              <a:srgbClr val="6F67A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/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en-US" sz="1600" b="1">
              <a:ln>
                <a:solidFill>
                  <a:schemeClr val="accent6"/>
                </a:solidFill>
              </a:ln>
              <a:solidFill>
                <a:srgbClr val="6F67A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25" name="テキスト ボックス 50">
            <a:extLst>
              <a:ext uri="{FF2B5EF4-FFF2-40B4-BE49-F238E27FC236}">
                <a16:creationId xmlns:a16="http://schemas.microsoft.com/office/drawing/2014/main" id="{99E1EBF8-1018-D527-9E5C-8F7C571069DD}"/>
              </a:ext>
            </a:extLst>
          </p:cNvPr>
          <p:cNvSpPr txBox="1"/>
          <p:nvPr/>
        </p:nvSpPr>
        <p:spPr>
          <a:xfrm>
            <a:off x="2726776" y="5715170"/>
            <a:ext cx="16030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i="1" dirty="0"/>
              <a:t>Greater spin</a:t>
            </a:r>
            <a:endParaRPr kumimoji="1" lang="ja-JP" altLang="en-US" sz="1050" i="1" dirty="0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16C17C15-B5AC-8EE1-2B69-8BEE568E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9081" y="4892995"/>
            <a:ext cx="1759420" cy="751666"/>
          </a:xfrm>
          <a:prstGeom prst="rect">
            <a:avLst/>
          </a:prstGeom>
        </p:spPr>
      </p:pic>
      <p:sp>
        <p:nvSpPr>
          <p:cNvPr id="34" name="Rounded Rectangle 59">
            <a:extLst>
              <a:ext uri="{FF2B5EF4-FFF2-40B4-BE49-F238E27FC236}">
                <a16:creationId xmlns:a16="http://schemas.microsoft.com/office/drawing/2014/main" id="{FA777A9A-B93E-649F-FD04-649DCC513BA6}"/>
              </a:ext>
            </a:extLst>
          </p:cNvPr>
          <p:cNvSpPr/>
          <p:nvPr/>
        </p:nvSpPr>
        <p:spPr>
          <a:xfrm>
            <a:off x="9789878" y="4187202"/>
            <a:ext cx="2159566" cy="2107912"/>
          </a:xfrm>
          <a:prstGeom prst="roundRect">
            <a:avLst/>
          </a:prstGeom>
          <a:noFill/>
          <a:ln>
            <a:solidFill>
              <a:srgbClr val="6F67A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6637" tIns="21336" rIns="313965" bIns="21336" numCol="1" spcCol="1270" rtlCol="0" anchor="ctr" anchorCtr="0">
            <a:noAutofit/>
          </a:bodyPr>
          <a:lstStyle/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kumimoji="1" lang="en-US" sz="1600" b="1">
              <a:ln>
                <a:solidFill>
                  <a:schemeClr val="accent6"/>
                </a:solidFill>
              </a:ln>
              <a:solidFill>
                <a:srgbClr val="6F67A1"/>
              </a:solidFill>
              <a:latin typeface="Helvetica" pitchFamily="2" charset="0"/>
              <a:ea typeface="游ゴシック" panose="020B0400000000000000" pitchFamily="50" charset="-128"/>
            </a:endParaRPr>
          </a:p>
        </p:txBody>
      </p:sp>
      <p:sp>
        <p:nvSpPr>
          <p:cNvPr id="39" name="テキスト ボックス 50">
            <a:extLst>
              <a:ext uri="{FF2B5EF4-FFF2-40B4-BE49-F238E27FC236}">
                <a16:creationId xmlns:a16="http://schemas.microsoft.com/office/drawing/2014/main" id="{ABC65FFF-94C5-E8B1-4389-16F9CBDF17DE}"/>
              </a:ext>
            </a:extLst>
          </p:cNvPr>
          <p:cNvSpPr txBox="1"/>
          <p:nvPr/>
        </p:nvSpPr>
        <p:spPr>
          <a:xfrm>
            <a:off x="10037246" y="5802264"/>
            <a:ext cx="16030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i="1" dirty="0"/>
              <a:t>Greater Speed</a:t>
            </a:r>
            <a:endParaRPr kumimoji="1" lang="ja-JP" alt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4794926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82995-4F04-E74E-A425-738CA5D2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 UP &amp; SPECS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C7D01-2AC0-C046-8FAC-7EF43600D5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VCORE | 7</a:t>
            </a:r>
            <a:r>
              <a:rPr lang="en-US" baseline="30000"/>
              <a:t>th</a:t>
            </a:r>
            <a:r>
              <a:rPr lang="en-US"/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1767353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79967-E66C-D244-87C8-CDDA599C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57EFAA-AB74-D847-97B6-BCD9C83F4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TARGET AUDIENCE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D7C6889-2986-C34E-9496-27B63F022318}"/>
              </a:ext>
            </a:extLst>
          </p:cNvPr>
          <p:cNvSpPr/>
          <p:nvPr/>
        </p:nvSpPr>
        <p:spPr>
          <a:xfrm>
            <a:off x="620844" y="1952704"/>
            <a:ext cx="2209442" cy="6272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itchFamily="2" charset="0"/>
              </a:rPr>
              <a:t>Intermediate to Advanced Players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A0EAEE0-0F19-F349-BEAC-A68163D14741}"/>
              </a:ext>
            </a:extLst>
          </p:cNvPr>
          <p:cNvSpPr/>
          <p:nvPr/>
        </p:nvSpPr>
        <p:spPr>
          <a:xfrm>
            <a:off x="3530783" y="1952610"/>
            <a:ext cx="2209442" cy="6272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itchFamily="2" charset="0"/>
              </a:rPr>
              <a:t>Rising Juniors to Intermediate Players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B0A4205-1F56-7C43-8C81-8DC72E661EB4}"/>
              </a:ext>
            </a:extLst>
          </p:cNvPr>
          <p:cNvSpPr/>
          <p:nvPr/>
        </p:nvSpPr>
        <p:spPr>
          <a:xfrm>
            <a:off x="620842" y="2958236"/>
            <a:ext cx="2209444" cy="297514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3AED69B-7066-9C48-AD10-E402D81DCE71}"/>
              </a:ext>
            </a:extLst>
          </p:cNvPr>
          <p:cNvSpPr/>
          <p:nvPr/>
        </p:nvSpPr>
        <p:spPr>
          <a:xfrm>
            <a:off x="3530783" y="2958236"/>
            <a:ext cx="2209444" cy="297354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BEF5F0B-6C9F-CF4D-AD1E-3B84B8A6AE40}"/>
              </a:ext>
            </a:extLst>
          </p:cNvPr>
          <p:cNvSpPr/>
          <p:nvPr/>
        </p:nvSpPr>
        <p:spPr>
          <a:xfrm>
            <a:off x="6392163" y="2958236"/>
            <a:ext cx="2209444" cy="297354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631A27C-53AB-E248-A0C5-1B9FFC3D05E3}"/>
              </a:ext>
            </a:extLst>
          </p:cNvPr>
          <p:cNvSpPr/>
          <p:nvPr/>
        </p:nvSpPr>
        <p:spPr>
          <a:xfrm>
            <a:off x="6410225" y="1952610"/>
            <a:ext cx="2173318" cy="6272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itchFamily="2" charset="0"/>
              </a:rPr>
              <a:t>Beginners and Recreational Players 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5F11AC5-074E-41DF-9881-D714A5F7B20E}"/>
              </a:ext>
            </a:extLst>
          </p:cNvPr>
          <p:cNvSpPr/>
          <p:nvPr/>
        </p:nvSpPr>
        <p:spPr>
          <a:xfrm>
            <a:off x="3898529" y="3880198"/>
            <a:ext cx="14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100L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56E5B79-C776-4378-878D-B6E967C54B5C}"/>
              </a:ext>
            </a:extLst>
          </p:cNvPr>
          <p:cNvSpPr/>
          <p:nvPr/>
        </p:nvSpPr>
        <p:spPr>
          <a:xfrm>
            <a:off x="6648470" y="4109466"/>
            <a:ext cx="1378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ACE</a:t>
            </a:r>
          </a:p>
        </p:txBody>
      </p:sp>
      <p:sp>
        <p:nvSpPr>
          <p:cNvPr id="29" name="Rounded Rectangle 23">
            <a:extLst>
              <a:ext uri="{FF2B5EF4-FFF2-40B4-BE49-F238E27FC236}">
                <a16:creationId xmlns:a16="http://schemas.microsoft.com/office/drawing/2014/main" id="{9D5AB087-4704-4E25-9CEE-B9DFBA2A4451}"/>
              </a:ext>
            </a:extLst>
          </p:cNvPr>
          <p:cNvSpPr/>
          <p:nvPr/>
        </p:nvSpPr>
        <p:spPr>
          <a:xfrm>
            <a:off x="9421194" y="1964597"/>
            <a:ext cx="2173318" cy="62725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Helvetica" pitchFamily="2" charset="0"/>
              </a:rPr>
              <a:t>Junior Graphite</a:t>
            </a: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72E5F683-B995-44E9-8A1A-E074981977AC}"/>
              </a:ext>
            </a:extLst>
          </p:cNvPr>
          <p:cNvSpPr/>
          <p:nvPr/>
        </p:nvSpPr>
        <p:spPr>
          <a:xfrm>
            <a:off x="9421194" y="2958236"/>
            <a:ext cx="2209444" cy="297354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857C2A5-27A8-47C3-81A1-A6DAB35E4853}"/>
              </a:ext>
            </a:extLst>
          </p:cNvPr>
          <p:cNvSpPr/>
          <p:nvPr/>
        </p:nvSpPr>
        <p:spPr>
          <a:xfrm>
            <a:off x="9963540" y="4445007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26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AB96B595-0C68-48C4-9A10-241CB76224D2}"/>
              </a:ext>
            </a:extLst>
          </p:cNvPr>
          <p:cNvSpPr/>
          <p:nvPr/>
        </p:nvSpPr>
        <p:spPr>
          <a:xfrm>
            <a:off x="9963540" y="4714784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25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8B9C52E-58EA-4556-8826-2541B042D89F}"/>
              </a:ext>
            </a:extLst>
          </p:cNvPr>
          <p:cNvSpPr/>
          <p:nvPr/>
        </p:nvSpPr>
        <p:spPr>
          <a:xfrm>
            <a:off x="1030696" y="3880198"/>
            <a:ext cx="1311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>
                <a:latin typeface="Helvetica" pitchFamily="2" charset="0"/>
              </a:rPr>
              <a:t>VCORE 100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C16F366-0849-4E23-B1A4-BF39E1561E69}"/>
              </a:ext>
            </a:extLst>
          </p:cNvPr>
          <p:cNvSpPr/>
          <p:nvPr/>
        </p:nvSpPr>
        <p:spPr>
          <a:xfrm>
            <a:off x="1030696" y="3598277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98</a:t>
            </a:r>
          </a:p>
        </p:txBody>
      </p:sp>
      <p:sp>
        <p:nvSpPr>
          <p:cNvPr id="7" name="正方形/長方形 33">
            <a:extLst>
              <a:ext uri="{FF2B5EF4-FFF2-40B4-BE49-F238E27FC236}">
                <a16:creationId xmlns:a16="http://schemas.microsoft.com/office/drawing/2014/main" id="{E43EB8C9-55A5-8159-9230-F101A120E2EB}"/>
              </a:ext>
            </a:extLst>
          </p:cNvPr>
          <p:cNvSpPr/>
          <p:nvPr/>
        </p:nvSpPr>
        <p:spPr>
          <a:xfrm>
            <a:off x="1030696" y="3298432"/>
            <a:ext cx="11977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1600" dirty="0">
                <a:latin typeface="Helvetica" pitchFamily="2" charset="0"/>
              </a:rPr>
              <a:t>VCORE 95</a:t>
            </a:r>
          </a:p>
        </p:txBody>
      </p:sp>
    </p:spTree>
    <p:extLst>
      <p:ext uri="{BB962C8B-B14F-4D97-AF65-F5344CB8AC3E}">
        <p14:creationId xmlns:p14="http://schemas.microsoft.com/office/powerpoint/2010/main" val="1986499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1CB0-8780-6F49-BECC-F2666069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B8547-926B-1842-8885-170D4A4C8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SPECS</a:t>
            </a:r>
          </a:p>
        </p:txBody>
      </p:sp>
      <p:graphicFrame>
        <p:nvGraphicFramePr>
          <p:cNvPr id="8" name="コンテンツ プレースホルダー 9">
            <a:extLst>
              <a:ext uri="{FF2B5EF4-FFF2-40B4-BE49-F238E27FC236}">
                <a16:creationId xmlns:a16="http://schemas.microsoft.com/office/drawing/2014/main" id="{DC333ABE-18F4-4B2F-B5DE-1A6279D3FA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0972505"/>
              </p:ext>
            </p:extLst>
          </p:nvPr>
        </p:nvGraphicFramePr>
        <p:xfrm>
          <a:off x="620842" y="1875966"/>
          <a:ext cx="10515597" cy="4712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33">
                  <a:extLst>
                    <a:ext uri="{9D8B030D-6E8A-4147-A177-3AD203B41FA5}">
                      <a16:colId xmlns:a16="http://schemas.microsoft.com/office/drawing/2014/main" val="1042534304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1974721687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226420828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2927692121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4166783161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4060042412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1015432161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82975199"/>
                    </a:ext>
                  </a:extLst>
                </a:gridCol>
                <a:gridCol w="1188258">
                  <a:extLst>
                    <a:ext uri="{9D8B030D-6E8A-4147-A177-3AD203B41FA5}">
                      <a16:colId xmlns:a16="http://schemas.microsoft.com/office/drawing/2014/main" val="4131313646"/>
                    </a:ext>
                  </a:extLst>
                </a:gridCol>
              </a:tblGrid>
              <a:tr h="325636">
                <a:tc>
                  <a:txBody>
                    <a:bodyPr/>
                    <a:lstStyle/>
                    <a:p>
                      <a:pPr algn="ctr"/>
                      <a:endParaRPr kumimoji="1" lang="ja-JP" altLang="en-US" sz="900" b="1" i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07VCORE</a:t>
                      </a:r>
                    </a:p>
                    <a:p>
                      <a:pPr algn="ctr"/>
                      <a:r>
                        <a:rPr lang="en-US" altLang="ja-JP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95</a:t>
                      </a:r>
                      <a:endParaRPr lang="en-US" altLang="ja-JP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98 TOUR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98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98+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98L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100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100+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100L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78834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 kern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+mn-ea"/>
                          <a:cs typeface="Helvetica"/>
                        </a:rPr>
                        <a:t>Color</a:t>
                      </a:r>
                      <a:endParaRPr lang="ja-JP" altLang="en-US" sz="900" b="1" i="0" kern="1200">
                        <a:solidFill>
                          <a:srgbClr val="000000"/>
                        </a:solidFill>
                        <a:effectLst/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Scarlet</a:t>
                      </a: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95487" marR="95487" marT="47744" marB="47744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312594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Head Size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900" b="0" i="0" kern="1200" baseline="0">
                          <a:solidFill>
                            <a:schemeClr val="dk1"/>
                          </a:solidFill>
                          <a:latin typeface="Helvetica"/>
                          <a:ea typeface="+mn-ea"/>
                          <a:cs typeface="Helvetica"/>
                        </a:rPr>
                        <a:t>95 sq. in.</a:t>
                      </a:r>
                      <a:endParaRPr kumimoji="1" lang="ja-JP" altLang="en-US" sz="900" b="0" i="0" kern="1200" baseline="0">
                        <a:solidFill>
                          <a:schemeClr val="dk1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/>
                          <a:ea typeface="+mn-ea"/>
                          <a:cs typeface="Helvetica"/>
                        </a:rPr>
                        <a:t>98 sq. in.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Helvetica"/>
                        </a:rPr>
                        <a:t>100 sq. in.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68251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Avg. Weight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baseline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310g / 10.9oz</a:t>
                      </a: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TBD</a:t>
                      </a: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305g / 10.8oz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305g / 10.8oz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285g / 10.1oz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300g / 10.6oz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300g / 10.6oz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280g / 9.9oz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425136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Balance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310mm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TBD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315mm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325mm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320mm</a:t>
                      </a: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330mm</a:t>
                      </a: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59407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Length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27.5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 in.</a:t>
                      </a:r>
                    </a:p>
                  </a:txBody>
                  <a:tcPr marL="89394" marR="89394" marT="44696" marB="4469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27.5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01810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Width Range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22.0 - 22.0 - 21.0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23.0 - 23.0 - 21.0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25.3 - 25.3 - 22.0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21532"/>
                  </a:ext>
                </a:extLst>
              </a:tr>
              <a:tr h="468748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Grip Size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G1 / G2 / G3 / G4 / G5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G0 / G1 / G2 / G3 / G4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 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G1 / G2 / G3 / G4 / G5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G0 / G1 / G2 / G3 / G4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 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695973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Material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HM GRAPHITE / 2G-Namd FLEX FORCE / VDM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11579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String Pattern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16x20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TBD</a:t>
                      </a:r>
                      <a:endParaRPr kumimoji="1" lang="ja-JP" altLang="en-US" sz="900" b="0" i="1" baseline="0">
                        <a:solidFill>
                          <a:srgbClr val="FF0000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/>
                          <a:ea typeface="+mn-ea"/>
                          <a:cs typeface="Helvetica"/>
                        </a:rPr>
                        <a:t>16x19</a:t>
                      </a:r>
                    </a:p>
                  </a:txBody>
                  <a:tcPr marL="89394" marR="89394" marT="44696" marB="4469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554724"/>
                  </a:ext>
                </a:extLst>
              </a:tr>
              <a:tr h="425424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Stringing Rec.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REV / POLYTOUR STRIKE / REXIS COMFORT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REV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PRO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REXIS COMFORT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REV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STRIKE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REXIS COMFORT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9394" marR="89394" marT="44696" marB="44696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REV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POLYTOUR PRO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REXIS COMFORT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44886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Made in</a:t>
                      </a: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altLang="ja-JP" sz="900" b="0" i="0" baseline="0">
                          <a:latin typeface="Helvetica"/>
                          <a:ea typeface="HGPｺﾞｼｯｸE"/>
                          <a:cs typeface="Helvetica"/>
                        </a:rPr>
                        <a:t>Japan</a:t>
                      </a:r>
                      <a:endParaRPr kumimoji="1" lang="en-US" altLang="ja-JP" sz="900" b="0" i="0" baseline="0">
                        <a:latin typeface="Helvetica"/>
                        <a:ea typeface="HGPｺﾞｼｯｸE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6866" marR="86866" marT="43433" marB="43433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50020"/>
                  </a:ext>
                </a:extLst>
              </a:tr>
              <a:tr h="339869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Launch</a:t>
                      </a:r>
                    </a:p>
                  </a:txBody>
                  <a:tcPr marL="36194" marR="36194" marT="36194" marB="36194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January 13,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August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January 13,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August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March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9394" marR="89394" marT="44696" marB="44696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January 13,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9394" marR="89394" marT="44696" marB="44696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August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/>
                          <a:cs typeface="Helvetica"/>
                        </a:rPr>
                        <a:t>March 2023</a:t>
                      </a:r>
                      <a:endParaRPr kumimoji="1" lang="ja-JP" altLang="en-US" sz="900" b="0" i="0" baseline="0">
                        <a:latin typeface="Helvetica"/>
                        <a:cs typeface="Helvetica"/>
                      </a:endParaRPr>
                    </a:p>
                  </a:txBody>
                  <a:tcPr marL="86866" marR="86866" marT="43433" marB="43433" anchor="ctr"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5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3997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1CB0-8780-6F49-BECC-F2666069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LINE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4B8547-926B-1842-8885-170D4A4C8D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SPECS</a:t>
            </a:r>
          </a:p>
        </p:txBody>
      </p:sp>
      <p:graphicFrame>
        <p:nvGraphicFramePr>
          <p:cNvPr id="8" name="コンテンツ プレースホルダー 9">
            <a:extLst>
              <a:ext uri="{FF2B5EF4-FFF2-40B4-BE49-F238E27FC236}">
                <a16:creationId xmlns:a16="http://schemas.microsoft.com/office/drawing/2014/main" id="{65B62C9F-FFE3-4F0A-B935-53FB483611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049332"/>
              </p:ext>
            </p:extLst>
          </p:nvPr>
        </p:nvGraphicFramePr>
        <p:xfrm>
          <a:off x="620842" y="1875966"/>
          <a:ext cx="10515598" cy="4632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278">
                  <a:extLst>
                    <a:ext uri="{9D8B030D-6E8A-4147-A177-3AD203B41FA5}">
                      <a16:colId xmlns:a16="http://schemas.microsoft.com/office/drawing/2014/main" val="1042534304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1357225567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1575165932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118173415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773329263"/>
                    </a:ext>
                  </a:extLst>
                </a:gridCol>
                <a:gridCol w="1797664">
                  <a:extLst>
                    <a:ext uri="{9D8B030D-6E8A-4147-A177-3AD203B41FA5}">
                      <a16:colId xmlns:a16="http://schemas.microsoft.com/office/drawing/2014/main" val="3778475837"/>
                    </a:ext>
                  </a:extLst>
                </a:gridCol>
              </a:tblGrid>
              <a:tr h="331803">
                <a:tc>
                  <a:txBody>
                    <a:bodyPr/>
                    <a:lstStyle/>
                    <a:p>
                      <a:pPr algn="ctr"/>
                      <a:endParaRPr kumimoji="1" lang="ja-JP" altLang="en-US" sz="900" b="1" i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GAME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FEEL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ACE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26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07VCORE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ja-JP" sz="9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25</a:t>
                      </a:r>
                      <a:endParaRPr kumimoji="0" lang="en-US" altLang="ja-JP" sz="9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78834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 kern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+mn-ea"/>
                          <a:cs typeface="Helvetica"/>
                        </a:rPr>
                        <a:t>Color</a:t>
                      </a:r>
                      <a:endParaRPr lang="ja-JP" altLang="en-US" sz="900" b="1" i="0" kern="1200">
                        <a:solidFill>
                          <a:srgbClr val="000000"/>
                        </a:solidFill>
                        <a:effectLst/>
                        <a:latin typeface="Helvetica"/>
                        <a:ea typeface="+mn-e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Helvetica" pitchFamily="2" charset="0"/>
                        </a:rPr>
                        <a:t>Scarlet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12594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Head Size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+mn-ea"/>
                          <a:cs typeface="Helvetica"/>
                        </a:rPr>
                        <a:t>100 sq. in.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+mn-ea"/>
                          <a:cs typeface="Helvetica"/>
                        </a:rPr>
                        <a:t>100 sq. in.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Helvetica"/>
                        </a:rPr>
                        <a:t>98 sq. in.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+mn-ea"/>
                          <a:cs typeface="Helvetica"/>
                        </a:rPr>
                        <a:t>100 sq. in.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+mn-ea"/>
                          <a:cs typeface="Helvetica"/>
                        </a:rPr>
                        <a:t>100 sq. in.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68251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Avg. Weight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265g</a:t>
                      </a: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 / 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9.3oz</a:t>
                      </a: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250g / 8.8oz</a:t>
                      </a: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260g / 9.2oz</a:t>
                      </a: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+mn-ea"/>
                          <a:cs typeface="Helvetica"/>
                        </a:rPr>
                        <a:t>250g / 8.8oz</a:t>
                      </a:r>
                      <a:endParaRPr kumimoji="1" lang="ja-JP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 pitchFamily="2" charset="0"/>
                        <a:ea typeface="+mn-e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240g / 8.5oz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425136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Balance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335mm</a:t>
                      </a: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/>
                        <a:ea typeface="游ゴシック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345mm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345mm</a:t>
                      </a: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325mm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315mm</a:t>
                      </a:r>
                      <a:endParaRPr kumimoji="1" lang="en-US" altLang="ja-JP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59407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Length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27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27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26 in.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25 in</a:t>
                      </a: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.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01810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Width Range 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26.0 </a:t>
                      </a:r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- </a:t>
                      </a:r>
                      <a:r>
                        <a:rPr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26.0</a:t>
                      </a:r>
                      <a:r>
                        <a:rPr kumimoji="1"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 - </a:t>
                      </a:r>
                      <a:r>
                        <a:rPr lang="en-US" altLang="ja-JP" sz="900" b="0" i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22.5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23.0 - 23.0 - 21.0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i="0" u="none" strike="noStrike" noProof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26.0 </a:t>
                      </a:r>
                      <a:r>
                        <a:rPr kumimoji="1" lang="en-US" sz="900" b="0" i="0" u="none" strike="noStrike" noProof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-</a:t>
                      </a:r>
                      <a:r>
                        <a:rPr lang="en-US" sz="900" b="0" i="0" u="none" strike="noStrike" noProof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 26.0 </a:t>
                      </a:r>
                      <a:r>
                        <a:rPr kumimoji="1" lang="en-US" sz="900" b="0" i="0" u="none" strike="noStrike" noProof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-</a:t>
                      </a:r>
                      <a:r>
                        <a:rPr lang="en-US" sz="900" b="0" i="0" u="none" strike="noStrike" noProof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 22.5</a:t>
                      </a:r>
                      <a:endParaRPr kumimoji="1" lang="ja-JP" sz="90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21532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Grip Size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G0 / G1 / G2 / G3 / G4</a:t>
                      </a: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 </a:t>
                      </a:r>
                      <a:endParaRPr kumimoji="1" lang="ja-JP" altLang="en-US" sz="900" b="0" i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G0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695973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Material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HM GRAPHITE / NANOMESH NEO / VDM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GRAPHITE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GRAPHITE / VDM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311579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String Pattern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itchFamily="2" charset="0"/>
                          <a:ea typeface="+mn-ea"/>
                          <a:cs typeface="Helvetica"/>
                        </a:rPr>
                        <a:t>16x18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16x20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16x18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554724"/>
                  </a:ext>
                </a:extLst>
              </a:tr>
              <a:tr h="389385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rgbClr val="000000"/>
                          </a:solidFill>
                          <a:effectLst/>
                          <a:latin typeface="Helvetica"/>
                          <a:cs typeface="Helvetica"/>
                        </a:rPr>
                        <a:t>Stringing Rec.</a:t>
                      </a:r>
                      <a:endParaRPr lang="en-US" sz="900" b="1" i="0">
                        <a:effectLst/>
                        <a:latin typeface="Helvetica"/>
                        <a:cs typeface="Helvetica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POLYTOUR FIRE</a:t>
                      </a: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 / </a:t>
                      </a:r>
                      <a:r>
                        <a:rPr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POLYTOUR PRO</a:t>
                      </a:r>
                      <a:r>
                        <a:rPr kumimoji="1"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 / </a:t>
                      </a:r>
                      <a:r>
                        <a:rPr lang="en-US" altLang="ja-JP" sz="900" b="0" i="0" baseline="0">
                          <a:solidFill>
                            <a:schemeClr val="tx1"/>
                          </a:solidFill>
                          <a:latin typeface="Helvetica" pitchFamily="2" charset="0"/>
                          <a:cs typeface="Helvetica"/>
                        </a:rPr>
                        <a:t>REXIS COMFORT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7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POLYTOUR DRIVE</a:t>
                      </a:r>
                      <a:endParaRPr kumimoji="1" lang="en-US" altLang="ja-JP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Helvetica" pitchFamily="2" charset="0"/>
                        <a:ea typeface="游ゴシック" panose="020B0400000000000000" pitchFamily="34" charset="-128"/>
                        <a:cs typeface="Helvetic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  <a:cs typeface="Helvetica"/>
                        </a:rPr>
                        <a:t>DYNAWIRE</a:t>
                      </a:r>
                      <a:endParaRPr kumimoji="1" lang="ja-JP" altLang="en-US" sz="9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 pitchFamily="2" charset="0"/>
                          <a:ea typeface="游ゴシック"/>
                        </a:rPr>
                        <a:t>Pre-Strung</a:t>
                      </a:r>
                      <a:endParaRPr kumimoji="1" lang="ja-JP" altLang="en-US" sz="900" b="0" i="1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Helvetica"/>
                          <a:ea typeface="游ゴシック"/>
                          <a:cs typeface="Helvetica"/>
                        </a:rPr>
                        <a:t>-</a:t>
                      </a:r>
                      <a:endParaRPr kumimoji="1" lang="ja-JP" altLang="en-US" sz="700" b="0" i="0" baseline="0">
                        <a:solidFill>
                          <a:schemeClr val="tx1"/>
                        </a:solidFill>
                        <a:latin typeface="Helvetica" pitchFamily="2" charset="0"/>
                        <a:ea typeface="游ゴシック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944886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Made in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ja-JP" altLang="en-US" sz="900" b="0" i="0">
                          <a:latin typeface="Helvetica" pitchFamily="2" charset="0"/>
                        </a:rPr>
                        <a:t>China</a:t>
                      </a:r>
                      <a:endParaRPr kumimoji="1" lang="ja-JP" altLang="en-US" sz="900" b="0" i="0">
                        <a:latin typeface="Helvetica" pitchFamily="2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/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50020"/>
                  </a:ext>
                </a:extLst>
              </a:tr>
              <a:tr h="354301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Launch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 pitchFamily="2" charset="0"/>
                          <a:cs typeface="Helvetica"/>
                        </a:rPr>
                        <a:t>March 2023</a:t>
                      </a:r>
                      <a:endParaRPr kumimoji="1" lang="ja-JP" altLang="en-US" sz="900" b="0" i="0" baseline="0"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baseline="0">
                          <a:latin typeface="Helvetica" pitchFamily="2" charset="0"/>
                          <a:cs typeface="Helvetica"/>
                        </a:rPr>
                        <a:t>January 13,2023</a:t>
                      </a:r>
                      <a:endParaRPr kumimoji="1" lang="ja-JP" altLang="en-US" sz="900" b="0" i="0" baseline="0">
                        <a:latin typeface="Helvetica" pitchFamily="2" charset="0"/>
                        <a:cs typeface="Helvetica"/>
                      </a:endParaRPr>
                    </a:p>
                  </a:txBody>
                  <a:tcPr marL="85605" marR="85605" marT="42802" marB="42802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5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485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84F8-1B91-5145-9BF5-8FF87BAE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38993"/>
            <a:ext cx="11006959" cy="955071"/>
          </a:xfrm>
        </p:spPr>
        <p:txBody>
          <a:bodyPr/>
          <a:lstStyle/>
          <a:p>
            <a:r>
              <a:rPr lang="en-US"/>
              <a:t>KEY DATES, PLAYERS, &amp; MORE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E2AFC-FD9E-1946-859E-1FD4821B4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VCORE | 7</a:t>
            </a:r>
            <a:r>
              <a:rPr lang="en-US" baseline="30000"/>
              <a:t>th</a:t>
            </a:r>
            <a:r>
              <a:rPr lang="en-US"/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784019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92060D1-85FC-8F4E-998D-C5035CDFD9F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KEY DATES WORLD LAUNCH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6D0B27-C8EB-8D4D-85FF-A499541D87AC}"/>
              </a:ext>
            </a:extLst>
          </p:cNvPr>
          <p:cNvSpPr txBox="1"/>
          <p:nvPr/>
        </p:nvSpPr>
        <p:spPr>
          <a:xfrm>
            <a:off x="1138708" y="3779429"/>
            <a:ext cx="51471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i="1">
                <a:solidFill>
                  <a:srgbClr val="6F67A1"/>
                </a:solidFill>
                <a:latin typeface="Helvetica"/>
                <a:cs typeface="Helvetica"/>
              </a:rPr>
              <a:t>MAR. 2023</a:t>
            </a:r>
            <a:endParaRPr lang="en-US" sz="2800" b="1">
              <a:solidFill>
                <a:srgbClr val="6F67A1"/>
              </a:solidFill>
              <a:latin typeface="Helvetica"/>
              <a:cs typeface="Helvetica"/>
            </a:endParaRPr>
          </a:p>
          <a:p>
            <a:r>
              <a:rPr lang="ja-JP" altLang="en-US" sz="2800" b="1">
                <a:latin typeface="Helvetica"/>
                <a:ea typeface="游ゴシック"/>
                <a:cs typeface="Helvetica"/>
              </a:rPr>
              <a:t>LAUNCH ②</a:t>
            </a:r>
            <a:r>
              <a:rPr lang="en-US" altLang="ja-JP" sz="2800" b="1">
                <a:latin typeface="Helvetica"/>
                <a:ea typeface="游ゴシック"/>
                <a:cs typeface="Helvetica"/>
              </a:rPr>
              <a:t> </a:t>
            </a:r>
          </a:p>
          <a:p>
            <a:r>
              <a:rPr lang="en-US" altLang="ja-JP" sz="1600">
                <a:latin typeface="Helvetica"/>
                <a:ea typeface="游ゴシック"/>
                <a:cs typeface="Helvetica"/>
              </a:rPr>
              <a:t>② VCORE 98L, 100L, GAME, FEEL, ACE</a:t>
            </a:r>
            <a:endParaRPr lang="en-US" sz="1600" b="1"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27C64-7970-61D9-FAAE-49EFFBB41227}"/>
              </a:ext>
            </a:extLst>
          </p:cNvPr>
          <p:cNvSpPr txBox="1"/>
          <p:nvPr/>
        </p:nvSpPr>
        <p:spPr>
          <a:xfrm>
            <a:off x="1120263" y="2228671"/>
            <a:ext cx="514716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i="1" dirty="0">
                <a:solidFill>
                  <a:srgbClr val="6F67A1"/>
                </a:solidFill>
                <a:latin typeface="Helvetica"/>
                <a:cs typeface="Helvetica"/>
              </a:rPr>
              <a:t>JAN. 13, 2023</a:t>
            </a:r>
            <a:endParaRPr lang="en-US" sz="2800" b="1" dirty="0">
              <a:solidFill>
                <a:srgbClr val="6F67A1"/>
              </a:solidFill>
              <a:latin typeface="Helvetica"/>
              <a:cs typeface="Helvetica"/>
            </a:endParaRPr>
          </a:p>
          <a:p>
            <a:r>
              <a:rPr lang="en-US" sz="2800" b="1" dirty="0">
                <a:latin typeface="Helvetica"/>
                <a:cs typeface="Helvetica"/>
              </a:rPr>
              <a:t>LAUNCH</a:t>
            </a:r>
            <a:r>
              <a:rPr lang="en-US" altLang="ja-JP" sz="2800" b="1" dirty="0">
                <a:latin typeface="Helvetica"/>
                <a:ea typeface="游ゴシック"/>
                <a:cs typeface="Helvetica"/>
              </a:rPr>
              <a:t> </a:t>
            </a:r>
            <a:r>
              <a:rPr lang="ja-JP" altLang="en-US" sz="2800" b="1" dirty="0">
                <a:latin typeface="Helvetica"/>
                <a:ea typeface="游ゴシック"/>
                <a:cs typeface="Helvetica"/>
              </a:rPr>
              <a:t>① </a:t>
            </a:r>
            <a:endParaRPr lang="en-US" altLang="ja-JP" sz="2800" b="1" dirty="0">
              <a:latin typeface="Helvetica"/>
              <a:ea typeface="游ゴシック"/>
              <a:cs typeface="Helvetica"/>
            </a:endParaRPr>
          </a:p>
          <a:p>
            <a:r>
              <a:rPr lang="en-US" altLang="ja-JP" sz="1600" dirty="0">
                <a:latin typeface="Helvetica"/>
                <a:ea typeface="游ゴシック"/>
                <a:cs typeface="Helvetica"/>
              </a:rPr>
              <a:t>① VCORE 95, 98,100, 26, 25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090032-AE8A-F7D8-CC0B-0A47746DF6A8}"/>
              </a:ext>
            </a:extLst>
          </p:cNvPr>
          <p:cNvSpPr/>
          <p:nvPr/>
        </p:nvSpPr>
        <p:spPr>
          <a:xfrm>
            <a:off x="783147" y="2365289"/>
            <a:ext cx="337116" cy="3087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38D966C-3E79-FE18-84E4-09B53F520C9F}"/>
              </a:ext>
            </a:extLst>
          </p:cNvPr>
          <p:cNvSpPr/>
          <p:nvPr/>
        </p:nvSpPr>
        <p:spPr>
          <a:xfrm>
            <a:off x="783147" y="3895195"/>
            <a:ext cx="337116" cy="3087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721514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8782072-E4E1-8F6E-AC0E-5E2314B0C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238" y="1069676"/>
            <a:ext cx="1892596" cy="190101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19B3AA2-5C32-4B53-8645-A655E632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kumimoji="1" lang="en-US" altLang="ja-JP"/>
              <a:t>PLAYERS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58E04A4-2D14-43DE-9B9B-6957DBAED5BC}"/>
              </a:ext>
            </a:extLst>
          </p:cNvPr>
          <p:cNvSpPr txBox="1"/>
          <p:nvPr/>
        </p:nvSpPr>
        <p:spPr>
          <a:xfrm>
            <a:off x="620842" y="3036819"/>
            <a:ext cx="2879103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1200" b="1">
                <a:latin typeface="Helvetica"/>
                <a:ea typeface="游ゴシック"/>
                <a:cs typeface="Helvetica"/>
              </a:rPr>
              <a:t>ANGELIQUE KERBER (GER)</a:t>
            </a:r>
          </a:p>
          <a:p>
            <a:r>
              <a:rPr kumimoji="1" lang="en-US" altLang="ja-JP" sz="1200" b="1" i="1">
                <a:latin typeface="Helvetica" pitchFamily="2" charset="0"/>
                <a:ea typeface="游ゴシック"/>
                <a:cs typeface="Helvetica"/>
              </a:rPr>
              <a:t>3x Grand Slam Champion</a:t>
            </a:r>
          </a:p>
          <a:p>
            <a:r>
              <a:rPr kumimoji="1" lang="en-US" altLang="ja-JP" sz="1200">
                <a:latin typeface="Helvetica Light" panose="020B0403020202020204" pitchFamily="34" charset="0"/>
                <a:ea typeface="游ゴシック"/>
                <a:cs typeface="Helvetica"/>
              </a:rPr>
              <a:t>Career High: 1 | Age: 34</a:t>
            </a:r>
          </a:p>
          <a:p>
            <a:r>
              <a:rPr kumimoji="1" lang="en-US" altLang="ja-JP" sz="1000" i="1">
                <a:latin typeface="Helvetica Light" panose="020B0403020202020204" pitchFamily="34" charset="0"/>
                <a:ea typeface="游ゴシック"/>
                <a:cs typeface="Helvetica"/>
              </a:rPr>
              <a:t>Known around the world as “Angie,” she has been a staple in the top-20 for the past decade. Angie’s on-court anticipation is second-to-none and her steady, baseline game has resulted three major titles, all with the VCORE series.</a:t>
            </a:r>
          </a:p>
          <a:p>
            <a:endParaRPr kumimoji="1" lang="en-US" altLang="ja-JP" sz="1000" i="1">
              <a:latin typeface="Helvetica Light" panose="020B0403020202020204" pitchFamily="34" charset="0"/>
              <a:ea typeface="游ゴシック"/>
              <a:cs typeface="Helvetica"/>
            </a:endParaRPr>
          </a:p>
          <a:p>
            <a:r>
              <a:rPr kumimoji="1" lang="en-US" altLang="ja-JP" sz="1000" b="1">
                <a:latin typeface="Helvetica Light" panose="020B0403020202020204" pitchFamily="34" charset="0"/>
                <a:ea typeface="游ゴシック"/>
                <a:cs typeface="Helvetica"/>
              </a:rPr>
              <a:t>String of Choice: </a:t>
            </a:r>
            <a:r>
              <a:rPr kumimoji="1" lang="en-US" altLang="ja-JP" sz="1000">
                <a:latin typeface="Helvetica Light" panose="020B0403020202020204" pitchFamily="34" charset="0"/>
                <a:ea typeface="游ゴシック"/>
                <a:cs typeface="Helvetica"/>
              </a:rPr>
              <a:t>POLYTOUR FIRE</a:t>
            </a:r>
            <a:endParaRPr kumimoji="1" lang="ja-JP" altLang="en-US" sz="1000" err="1">
              <a:latin typeface="Helvetica Light" panose="020B0403020202020204" pitchFamily="34" charset="0"/>
              <a:ea typeface="游ゴシック"/>
              <a:cs typeface="Helvetica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FADCF46A-EDFA-40A3-9F30-7003DF31B229}"/>
              </a:ext>
            </a:extLst>
          </p:cNvPr>
          <p:cNvSpPr txBox="1"/>
          <p:nvPr/>
        </p:nvSpPr>
        <p:spPr>
          <a:xfrm>
            <a:off x="9488987" y="5846565"/>
            <a:ext cx="16007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Yoshihito </a:t>
            </a:r>
            <a:r>
              <a:rPr kumimoji="1" lang="en-US" altLang="ja-JP" sz="900" b="1" err="1">
                <a:latin typeface="Helvetica" pitchFamily="2" charset="0"/>
              </a:rPr>
              <a:t>Nishioka</a:t>
            </a:r>
            <a:r>
              <a:rPr kumimoji="1" lang="en-US" altLang="ja-JP" sz="900" b="1">
                <a:latin typeface="Helvetica" pitchFamily="2" charset="0"/>
              </a:rPr>
              <a:t> (JPN)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48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26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7C8E3CB-3ADC-426A-A466-1B38253DCC39}"/>
              </a:ext>
            </a:extLst>
          </p:cNvPr>
          <p:cNvSpPr txBox="1"/>
          <p:nvPr/>
        </p:nvSpPr>
        <p:spPr>
          <a:xfrm>
            <a:off x="20022" y="5045103"/>
            <a:ext cx="135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b="1">
                <a:latin typeface="Helvetica" pitchFamily="2" charset="0"/>
              </a:rPr>
              <a:t>OTHER</a:t>
            </a:r>
          </a:p>
          <a:p>
            <a:pPr algn="r"/>
            <a:r>
              <a:rPr kumimoji="1" lang="en-US" altLang="ja-JP" sz="1200" b="1">
                <a:latin typeface="Helvetica" pitchFamily="2" charset="0"/>
              </a:rPr>
              <a:t>VCORE</a:t>
            </a:r>
          </a:p>
          <a:p>
            <a:pPr algn="r"/>
            <a:r>
              <a:rPr kumimoji="1" lang="en-US" altLang="ja-JP" sz="1200" b="1">
                <a:latin typeface="Helvetica" pitchFamily="2" charset="0"/>
              </a:rPr>
              <a:t>PLAYERS</a:t>
            </a:r>
            <a:endParaRPr kumimoji="1" lang="ja-JP" altLang="en-US" sz="1200" b="1">
              <a:latin typeface="Helvetica" pitchFamily="2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7C2DC0A-76D4-4C47-8141-25D9F40B5DFA}"/>
              </a:ext>
            </a:extLst>
          </p:cNvPr>
          <p:cNvSpPr txBox="1"/>
          <p:nvPr/>
        </p:nvSpPr>
        <p:spPr>
          <a:xfrm>
            <a:off x="8256192" y="5848228"/>
            <a:ext cx="1362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Marcos Giron (USA)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49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28</a:t>
            </a:r>
          </a:p>
        </p:txBody>
      </p:sp>
      <p:sp>
        <p:nvSpPr>
          <p:cNvPr id="15" name="テキスト ボックス 25">
            <a:extLst>
              <a:ext uri="{FF2B5EF4-FFF2-40B4-BE49-F238E27FC236}">
                <a16:creationId xmlns:a16="http://schemas.microsoft.com/office/drawing/2014/main" id="{776C98FD-148B-AEF9-2EDD-A90E75658FBA}"/>
              </a:ext>
            </a:extLst>
          </p:cNvPr>
          <p:cNvSpPr txBox="1"/>
          <p:nvPr/>
        </p:nvSpPr>
        <p:spPr>
          <a:xfrm>
            <a:off x="4658738" y="3036819"/>
            <a:ext cx="287910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1200" b="1">
                <a:latin typeface="Helvetica"/>
                <a:ea typeface="游ゴシック"/>
                <a:cs typeface="Helvetica"/>
              </a:rPr>
              <a:t>SEBASTIAN BAEZ (ARG)</a:t>
            </a:r>
          </a:p>
          <a:p>
            <a:r>
              <a:rPr kumimoji="1" lang="en-US" altLang="ja-JP" sz="1200">
                <a:latin typeface="Helvetica Light" panose="020B0403020202020204" pitchFamily="34" charset="0"/>
                <a:ea typeface="游ゴシック"/>
                <a:cs typeface="Helvetica"/>
              </a:rPr>
              <a:t>Career High: 36 | Age: 21</a:t>
            </a:r>
          </a:p>
          <a:p>
            <a:r>
              <a:rPr kumimoji="1" lang="en-US" altLang="ja-JP" sz="1000" i="1">
                <a:latin typeface="Helvetica Light" panose="020B0403020202020204" pitchFamily="34" charset="0"/>
                <a:ea typeface="游ゴシック"/>
                <a:cs typeface="Helvetica"/>
              </a:rPr>
              <a:t>Sebastian qualified for the 2021 ATP NextGen Finals and continues climbing the ranks with his top-tier counterpunching style. You may have seen him up a match point on No. 3 Alexander Zverev at the French Open. Keep your eye on this young up-and-coming star. </a:t>
            </a:r>
          </a:p>
          <a:p>
            <a:endParaRPr kumimoji="1" lang="en-US" altLang="ja-JP" sz="1000" i="1">
              <a:latin typeface="Helvetica Light" panose="020B0403020202020204" pitchFamily="34" charset="0"/>
              <a:ea typeface="游ゴシック"/>
              <a:cs typeface="Helvetica"/>
            </a:endParaRPr>
          </a:p>
          <a:p>
            <a:r>
              <a:rPr kumimoji="1" lang="en-US" altLang="ja-JP" sz="1000" b="1">
                <a:latin typeface="Helvetica Light" panose="020B0403020202020204" pitchFamily="34" charset="0"/>
                <a:ea typeface="游ゴシック"/>
                <a:cs typeface="Helvetica"/>
              </a:rPr>
              <a:t>String of Choice: </a:t>
            </a:r>
            <a:r>
              <a:rPr kumimoji="1" lang="en-US" altLang="ja-JP" sz="1000">
                <a:latin typeface="Helvetica Light" panose="020B0403020202020204" pitchFamily="34" charset="0"/>
                <a:ea typeface="游ゴシック"/>
                <a:cs typeface="Helvetica"/>
              </a:rPr>
              <a:t>POLYTOUR STRIKE</a:t>
            </a:r>
            <a:endParaRPr kumimoji="1" lang="ja-JP" altLang="en-US" sz="1000">
              <a:latin typeface="Helvetica Light" panose="020B0403020202020204" pitchFamily="34" charset="0"/>
              <a:ea typeface="游ゴシック"/>
              <a:cs typeface="Helvetica"/>
            </a:endParaRPr>
          </a:p>
        </p:txBody>
      </p:sp>
      <p:sp>
        <p:nvSpPr>
          <p:cNvPr id="17" name="テキスト ボックス 25">
            <a:extLst>
              <a:ext uri="{FF2B5EF4-FFF2-40B4-BE49-F238E27FC236}">
                <a16:creationId xmlns:a16="http://schemas.microsoft.com/office/drawing/2014/main" id="{5CB1B9DF-F542-FE8E-7A79-B5AD6B30254D}"/>
              </a:ext>
            </a:extLst>
          </p:cNvPr>
          <p:cNvSpPr txBox="1"/>
          <p:nvPr/>
        </p:nvSpPr>
        <p:spPr>
          <a:xfrm>
            <a:off x="8834526" y="3036819"/>
            <a:ext cx="287910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1200" b="1">
                <a:latin typeface="Helvetica"/>
                <a:ea typeface="游ゴシック"/>
                <a:cs typeface="Helvetica"/>
              </a:rPr>
              <a:t>ELENA RYBAKINA (KAZ)</a:t>
            </a:r>
          </a:p>
          <a:p>
            <a:r>
              <a:rPr kumimoji="1" lang="en-US" altLang="ja-JP" sz="1200">
                <a:latin typeface="Helvetica Light" panose="020B0403020202020204" pitchFamily="34" charset="0"/>
                <a:ea typeface="游ゴシック"/>
                <a:cs typeface="Helvetica"/>
              </a:rPr>
              <a:t>Career High: 12 | Age: 22</a:t>
            </a:r>
          </a:p>
          <a:p>
            <a:r>
              <a:rPr kumimoji="1" lang="en-US" altLang="ja-JP" sz="1000" i="1">
                <a:latin typeface="Helvetica Light" panose="020B0403020202020204" pitchFamily="34" charset="0"/>
                <a:ea typeface="游ゴシック"/>
                <a:cs typeface="Helvetica"/>
              </a:rPr>
              <a:t>Elena reached the bronze medal match at the Tokyo 2020 Olympics and has steadily improved since turning pro as a 16-year-old in 2016. Elena is an aggressive baseliner who uses her 6’0 height and lengthy wingspan to hit big on both sides. </a:t>
            </a:r>
          </a:p>
          <a:p>
            <a:endParaRPr kumimoji="1" lang="en-US" altLang="ja-JP" sz="1000" i="1">
              <a:latin typeface="Helvetica Light" panose="020B0403020202020204" pitchFamily="34" charset="0"/>
              <a:ea typeface="游ゴシック"/>
              <a:cs typeface="Helvetica"/>
            </a:endParaRPr>
          </a:p>
          <a:p>
            <a:r>
              <a:rPr kumimoji="1" lang="en-US" altLang="ja-JP" sz="1000" b="1">
                <a:latin typeface="Helvetica Light" panose="020B0403020202020204" pitchFamily="34" charset="0"/>
                <a:ea typeface="游ゴシック"/>
                <a:cs typeface="Helvetica"/>
              </a:rPr>
              <a:t>String of Choice: </a:t>
            </a:r>
            <a:r>
              <a:rPr kumimoji="1" lang="en-US" altLang="ja-JP" sz="1000">
                <a:latin typeface="Helvetica Light" panose="020B0403020202020204" pitchFamily="34" charset="0"/>
                <a:ea typeface="游ゴシック"/>
                <a:cs typeface="Helvetica"/>
              </a:rPr>
              <a:t>POLYTOUR FIRE</a:t>
            </a:r>
            <a:endParaRPr kumimoji="1" lang="ja-JP" altLang="en-US" sz="1000">
              <a:latin typeface="Helvetica Light" panose="020B0403020202020204" pitchFamily="34" charset="0"/>
              <a:ea typeface="游ゴシック"/>
              <a:cs typeface="Helvetica"/>
            </a:endParaRPr>
          </a:p>
        </p:txBody>
      </p:sp>
      <p:sp>
        <p:nvSpPr>
          <p:cNvPr id="29" name="テキスト ボックス 49">
            <a:extLst>
              <a:ext uri="{FF2B5EF4-FFF2-40B4-BE49-F238E27FC236}">
                <a16:creationId xmlns:a16="http://schemas.microsoft.com/office/drawing/2014/main" id="{BEF2FC60-7315-AB6F-A2F1-734F3120178D}"/>
              </a:ext>
            </a:extLst>
          </p:cNvPr>
          <p:cNvSpPr txBox="1"/>
          <p:nvPr/>
        </p:nvSpPr>
        <p:spPr>
          <a:xfrm>
            <a:off x="1569792" y="5848229"/>
            <a:ext cx="12188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Camila Giorgi (ITA)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26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30</a:t>
            </a:r>
          </a:p>
        </p:txBody>
      </p:sp>
      <p:sp>
        <p:nvSpPr>
          <p:cNvPr id="32" name="テキスト ボックス 41">
            <a:extLst>
              <a:ext uri="{FF2B5EF4-FFF2-40B4-BE49-F238E27FC236}">
                <a16:creationId xmlns:a16="http://schemas.microsoft.com/office/drawing/2014/main" id="{EA299AF1-F839-AAEF-A21F-D340E3A98B27}"/>
              </a:ext>
            </a:extLst>
          </p:cNvPr>
          <p:cNvSpPr txBox="1"/>
          <p:nvPr/>
        </p:nvSpPr>
        <p:spPr>
          <a:xfrm>
            <a:off x="6832945" y="5846566"/>
            <a:ext cx="1506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Tamara </a:t>
            </a:r>
            <a:r>
              <a:rPr kumimoji="1" lang="en-US" altLang="ja-JP" sz="900" b="1" err="1">
                <a:latin typeface="Helvetica" pitchFamily="2" charset="0"/>
              </a:rPr>
              <a:t>Zidansek</a:t>
            </a:r>
            <a:r>
              <a:rPr kumimoji="1" lang="en-US" altLang="ja-JP" sz="900" b="1">
                <a:latin typeface="Helvetica" pitchFamily="2" charset="0"/>
              </a:rPr>
              <a:t> (SLO)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22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</a:t>
            </a:r>
            <a:r>
              <a:rPr kumimoji="1" lang="en-US" altLang="ja-JP" sz="900">
                <a:latin typeface="Helvetica" pitchFamily="2" charset="0"/>
                <a:ea typeface="游ゴシック"/>
                <a:cs typeface="Helvetica"/>
              </a:rPr>
              <a:t>24</a:t>
            </a:r>
            <a:endParaRPr kumimoji="1" lang="en-US" altLang="ja-JP" sz="900">
              <a:latin typeface="Helvetica Light" panose="020B0403020202020204" pitchFamily="34" charset="0"/>
              <a:ea typeface="游ゴシック"/>
              <a:cs typeface="Helvetica"/>
            </a:endParaRPr>
          </a:p>
        </p:txBody>
      </p:sp>
      <p:sp>
        <p:nvSpPr>
          <p:cNvPr id="33" name="テキスト ボックス 41">
            <a:extLst>
              <a:ext uri="{FF2B5EF4-FFF2-40B4-BE49-F238E27FC236}">
                <a16:creationId xmlns:a16="http://schemas.microsoft.com/office/drawing/2014/main" id="{D43FC5AE-9994-A407-2A81-8377BD8D0E15}"/>
              </a:ext>
            </a:extLst>
          </p:cNvPr>
          <p:cNvSpPr txBox="1"/>
          <p:nvPr/>
        </p:nvSpPr>
        <p:spPr>
          <a:xfrm>
            <a:off x="5601928" y="5848231"/>
            <a:ext cx="12597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Donna </a:t>
            </a:r>
            <a:r>
              <a:rPr kumimoji="1" lang="en-US" altLang="ja-JP" sz="900" b="1" err="1">
                <a:latin typeface="Helvetica" pitchFamily="2" charset="0"/>
              </a:rPr>
              <a:t>Vekic</a:t>
            </a:r>
            <a:r>
              <a:rPr kumimoji="1" lang="en-US" altLang="ja-JP" sz="900" b="1">
                <a:latin typeface="Helvetica" pitchFamily="2" charset="0"/>
              </a:rPr>
              <a:t> (CRO)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19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25</a:t>
            </a:r>
          </a:p>
        </p:txBody>
      </p:sp>
      <p:sp>
        <p:nvSpPr>
          <p:cNvPr id="34" name="テキスト ボックス 41">
            <a:extLst>
              <a:ext uri="{FF2B5EF4-FFF2-40B4-BE49-F238E27FC236}">
                <a16:creationId xmlns:a16="http://schemas.microsoft.com/office/drawing/2014/main" id="{8A9A1AA7-05F3-581D-8EBF-0D578291F88E}"/>
              </a:ext>
            </a:extLst>
          </p:cNvPr>
          <p:cNvSpPr txBox="1"/>
          <p:nvPr/>
        </p:nvSpPr>
        <p:spPr>
          <a:xfrm>
            <a:off x="4082222" y="5849893"/>
            <a:ext cx="16007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Eugenie Bouchard (CAN)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5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28</a:t>
            </a:r>
          </a:p>
        </p:txBody>
      </p:sp>
      <p:sp>
        <p:nvSpPr>
          <p:cNvPr id="35" name="テキスト ボックス 41">
            <a:extLst>
              <a:ext uri="{FF2B5EF4-FFF2-40B4-BE49-F238E27FC236}">
                <a16:creationId xmlns:a16="http://schemas.microsoft.com/office/drawing/2014/main" id="{521383A6-F6E6-CE3D-B4CE-C7F43064DD16}"/>
              </a:ext>
            </a:extLst>
          </p:cNvPr>
          <p:cNvSpPr txBox="1"/>
          <p:nvPr/>
        </p:nvSpPr>
        <p:spPr>
          <a:xfrm>
            <a:off x="2822422" y="5848230"/>
            <a:ext cx="1423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b="1">
                <a:latin typeface="Helvetica" pitchFamily="2" charset="0"/>
              </a:rPr>
              <a:t>Caroline Garcia (FRA)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Career High: 4</a:t>
            </a:r>
          </a:p>
          <a:p>
            <a:r>
              <a:rPr kumimoji="1" lang="en-US" altLang="ja-JP" sz="900">
                <a:latin typeface="Helvetica Light" panose="020B0403020202020204" pitchFamily="34" charset="0"/>
                <a:ea typeface="游ゴシック"/>
                <a:cs typeface="Helvetica"/>
              </a:rPr>
              <a:t>Age: 28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D0E2D9-AD2D-8871-70EC-177C26E486AB}"/>
              </a:ext>
            </a:extLst>
          </p:cNvPr>
          <p:cNvSpPr txBox="1"/>
          <p:nvPr/>
        </p:nvSpPr>
        <p:spPr>
          <a:xfrm>
            <a:off x="11225048" y="6692988"/>
            <a:ext cx="9669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>
                <a:latin typeface="Helvetica" pitchFamily="2" charset="0"/>
              </a:rPr>
              <a:t>As of Jun. 1, 2022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3A6D1F8-3E68-DD39-7D35-FF692C10A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30" y="836996"/>
            <a:ext cx="2743200" cy="208284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BB37E7B-7390-BD28-6AA2-7E600EC4D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493" y="1197374"/>
            <a:ext cx="3788733" cy="226585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FBF9D80-3713-A432-322A-2792015EC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260" y="4890218"/>
            <a:ext cx="988830" cy="90528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71D0B2F-5C13-E1AC-29C8-CCF4B105B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074" y="4859002"/>
            <a:ext cx="909085" cy="91455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2161BFA-0AED-5952-13BF-FDC58D54E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516" y="4582641"/>
            <a:ext cx="1396410" cy="137867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BE08F52-5BD1-7B0C-9E77-403A1CB5C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0028" y="4889969"/>
            <a:ext cx="953388" cy="95894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7598F86-912D-FD9C-A7C6-A6899EF26B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7958" y="4904672"/>
            <a:ext cx="926807" cy="90295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7FB211A6-14E7-C440-E10D-4D295BFD6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1330" y="4856589"/>
            <a:ext cx="1024271" cy="98140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61EB41A-F4EA-64A1-B59C-DC900E1418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9260" y="4796809"/>
            <a:ext cx="988828" cy="10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3333-61DE-5843-816D-E1013FDE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D6A9A-CA74-2B45-8294-1EA3A50AF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VCORE | 7</a:t>
            </a:r>
            <a:r>
              <a:rPr lang="en-US" baseline="30000"/>
              <a:t>th</a:t>
            </a:r>
            <a:r>
              <a:rPr lang="en-US"/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2897671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9B3AA2-5C32-4B53-8645-A655E632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42" y="363537"/>
            <a:ext cx="10515600" cy="781051"/>
          </a:xfrm>
        </p:spPr>
        <p:txBody>
          <a:bodyPr/>
          <a:lstStyle/>
          <a:p>
            <a:r>
              <a:rPr kumimoji="1" lang="en-US" altLang="ja-JP"/>
              <a:t>QUICK SELLING POINTS</a:t>
            </a:r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9FC211E-7A45-4BB9-8A42-7DE28F01F0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0515600" cy="628650"/>
          </a:xfrm>
        </p:spPr>
        <p:txBody>
          <a:bodyPr/>
          <a:lstStyle/>
          <a:p>
            <a:r>
              <a:rPr kumimoji="1" lang="en-US" altLang="ja-JP"/>
              <a:t>HIGHLIGHTS</a:t>
            </a:r>
            <a:endParaRPr kumimoji="1" lang="ja-JP" alt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FA5421A-4AE8-855A-3C50-7B4906F0927F}"/>
              </a:ext>
            </a:extLst>
          </p:cNvPr>
          <p:cNvSpPr txBox="1">
            <a:spLocks/>
          </p:cNvSpPr>
          <p:nvPr/>
        </p:nvSpPr>
        <p:spPr>
          <a:xfrm>
            <a:off x="620842" y="1875966"/>
            <a:ext cx="69360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The most spin-producing racquet in Yonex Tennis history 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The frame shape (beam width, frame width, and throat) and grommet structure are different from the previous (06) version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Still features the visible Aerodynamic Technology that has become an iconic part of the VCORE series</a:t>
            </a:r>
          </a:p>
          <a:p>
            <a:pPr marL="285750" indent="-285750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Endorsed by 9% of the top-200 ATP / WTA players</a:t>
            </a:r>
          </a:p>
          <a:p>
            <a:pPr marL="971550" lvl="1" indent="-285750">
              <a:buSzPct val="100000"/>
            </a:pPr>
            <a:r>
              <a:rPr lang="en-US" sz="1800"/>
              <a:t>33% of Yonex top-200 pros use the VCORE</a:t>
            </a:r>
          </a:p>
          <a:p>
            <a:pPr marL="283464" indent="-283464">
              <a:buSzPct val="100000"/>
              <a:buFont typeface="Arial" panose="020B0604020202020204" pitchFamily="34" charset="0"/>
              <a:buChar char="•"/>
            </a:pPr>
            <a:r>
              <a:rPr lang="en-US" sz="1800"/>
              <a:t>Becoming increasingly popular amongst high-performance junior players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0BBC28-FF55-7592-191D-6D888903AD78}"/>
              </a:ext>
            </a:extLst>
          </p:cNvPr>
          <p:cNvSpPr txBox="1"/>
          <p:nvPr/>
        </p:nvSpPr>
        <p:spPr>
          <a:xfrm>
            <a:off x="11225048" y="6692988"/>
            <a:ext cx="96695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>
                <a:latin typeface="Helvetica" pitchFamily="2" charset="0"/>
              </a:rPr>
              <a:t>As of Jun. 1, 2022</a:t>
            </a:r>
          </a:p>
        </p:txBody>
      </p:sp>
    </p:spTree>
    <p:extLst>
      <p:ext uri="{BB962C8B-B14F-4D97-AF65-F5344CB8AC3E}">
        <p14:creationId xmlns:p14="http://schemas.microsoft.com/office/powerpoint/2010/main" val="2223180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BE7F5E-03C3-473D-BE1D-6CDB8FDF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BAG SET-UP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7FC43EF-6D64-42D0-AE78-8567C18573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VCORE | 7</a:t>
            </a:r>
            <a:r>
              <a:rPr lang="en-US" baseline="30000"/>
              <a:t>th</a:t>
            </a:r>
            <a:r>
              <a:rPr lang="en-US"/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3943128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0A3A04-CCD6-4470-96F1-861563E84D21}"/>
              </a:ext>
            </a:extLst>
          </p:cNvPr>
          <p:cNvSpPr txBox="1"/>
          <p:nvPr/>
        </p:nvSpPr>
        <p:spPr>
          <a:xfrm>
            <a:off x="963568" y="1589580"/>
            <a:ext cx="2801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PRO RACQUET BAG (9pcs)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BA92229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5AFB73-2E55-47CA-B426-A8D4BE5EC697}"/>
              </a:ext>
            </a:extLst>
          </p:cNvPr>
          <p:cNvSpPr txBox="1"/>
          <p:nvPr/>
        </p:nvSpPr>
        <p:spPr>
          <a:xfrm>
            <a:off x="4922344" y="1589579"/>
            <a:ext cx="2801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PRO RACQUET BAG (6pcs)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BA92226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9650EC-61EF-4A5F-B2F6-B6E02CD52F48}"/>
              </a:ext>
            </a:extLst>
          </p:cNvPr>
          <p:cNvSpPr txBox="1"/>
          <p:nvPr/>
        </p:nvSpPr>
        <p:spPr>
          <a:xfrm>
            <a:off x="8552391" y="1589580"/>
            <a:ext cx="3130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PRO TOURNAMENT BAG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BA92231W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5482019-F475-441E-9F77-8AAE2613303C}"/>
              </a:ext>
            </a:extLst>
          </p:cNvPr>
          <p:cNvSpPr txBox="1">
            <a:spLocks/>
          </p:cNvSpPr>
          <p:nvPr/>
        </p:nvSpPr>
        <p:spPr>
          <a:xfrm>
            <a:off x="328748" y="1727283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AAA424DE-E00D-4A49-BAF0-DB3AFF6C5EFF}"/>
              </a:ext>
            </a:extLst>
          </p:cNvPr>
          <p:cNvSpPr txBox="1">
            <a:spLocks/>
          </p:cNvSpPr>
          <p:nvPr/>
        </p:nvSpPr>
        <p:spPr>
          <a:xfrm>
            <a:off x="620842" y="363537"/>
            <a:ext cx="10515600" cy="781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  <a:ea typeface="游ゴシック Light" panose="020B0300000000000000" pitchFamily="50" charset="-128"/>
                <a:cs typeface="+mj-cs"/>
              </a:rPr>
              <a:t>PRODUCT LINE-UP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F49D6B-E2DB-AF7B-5572-471BB9268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53" y="2095190"/>
            <a:ext cx="7885145" cy="477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9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576A97-3229-47EE-85FD-29DF9FC72D8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3" y="2049671"/>
            <a:ext cx="3069323" cy="2862762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96450F4A-C800-49C0-A7D8-66C244510FF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6" y="4765236"/>
            <a:ext cx="2516657" cy="19508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AF1B3CC-842F-4F85-A6E6-88E5D158F3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42" y="2302537"/>
            <a:ext cx="2900582" cy="25136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236B881-5872-4544-ABEF-66C44EA16F5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38" y="4765236"/>
            <a:ext cx="2514391" cy="19508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0E549C3-61AD-418F-B010-41BE89C9D86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75" y="2337693"/>
            <a:ext cx="2810394" cy="25747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177DFF1-1DA2-4987-B321-64E0783E5F7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77" y="4765236"/>
            <a:ext cx="2514391" cy="195086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6F075CB-BF98-4040-988A-B09BC6BC05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016" y="4876861"/>
            <a:ext cx="1486144" cy="175902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E36F1CF-AC5B-485F-AEBD-6772490067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495" y="2529916"/>
            <a:ext cx="1811187" cy="238251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B17D4C-7213-440C-A28B-D3BBFB2F4506}"/>
              </a:ext>
            </a:extLst>
          </p:cNvPr>
          <p:cNvSpPr txBox="1"/>
          <p:nvPr/>
        </p:nvSpPr>
        <p:spPr>
          <a:xfrm>
            <a:off x="3774636" y="1492063"/>
            <a:ext cx="292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TEAM RACQUET BAG (9pcs)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BA42329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00C7B6-DC00-47F2-A9EA-7CF145FDC93B}"/>
              </a:ext>
            </a:extLst>
          </p:cNvPr>
          <p:cNvSpPr txBox="1"/>
          <p:nvPr/>
        </p:nvSpPr>
        <p:spPr>
          <a:xfrm>
            <a:off x="6795610" y="1492063"/>
            <a:ext cx="2926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TEAM RACQUET BAG (6pcs)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BA42326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F144953-6BBA-43AF-A788-EA15BEA4FCB7}"/>
              </a:ext>
            </a:extLst>
          </p:cNvPr>
          <p:cNvSpPr txBox="1"/>
          <p:nvPr/>
        </p:nvSpPr>
        <p:spPr>
          <a:xfrm>
            <a:off x="9780862" y="1492063"/>
            <a:ext cx="1908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TEAM BACKPACK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BA42312S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E0A3A04-CCD6-4470-96F1-861563E84D21}"/>
              </a:ext>
            </a:extLst>
          </p:cNvPr>
          <p:cNvSpPr txBox="1"/>
          <p:nvPr/>
        </p:nvSpPr>
        <p:spPr>
          <a:xfrm>
            <a:off x="422185" y="1492063"/>
            <a:ext cx="3040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TEAM RACQUET BAG (12pcs)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游ゴシック" panose="020B0400000000000000" pitchFamily="50" charset="-128"/>
                <a:cs typeface="Helvetica" panose="020B0604020202020204" pitchFamily="34" charset="0"/>
              </a:rPr>
              <a:t>BA423212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游ゴシック" panose="020B0400000000000000" pitchFamily="50" charset="-128"/>
              <a:cs typeface="Helvetica" panose="020B0604020202020204" pitchFamily="34" charset="0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95872870-C300-4762-976C-147FDC3D30CD}"/>
              </a:ext>
            </a:extLst>
          </p:cNvPr>
          <p:cNvSpPr txBox="1">
            <a:spLocks/>
          </p:cNvSpPr>
          <p:nvPr/>
        </p:nvSpPr>
        <p:spPr>
          <a:xfrm>
            <a:off x="620842" y="363537"/>
            <a:ext cx="10515600" cy="781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  <a:ea typeface="游ゴシック Light" panose="020B0300000000000000" pitchFamily="50" charset="-128"/>
                <a:cs typeface="+mj-cs"/>
              </a:rPr>
              <a:t>PRODUCT LINE-UP</a:t>
            </a:r>
          </a:p>
        </p:txBody>
      </p:sp>
    </p:spTree>
    <p:extLst>
      <p:ext uri="{BB962C8B-B14F-4D97-AF65-F5344CB8AC3E}">
        <p14:creationId xmlns:p14="http://schemas.microsoft.com/office/powerpoint/2010/main" val="5975073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AC566B-4A12-4B99-B8F4-F591491EFB6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  <p:graphicFrame>
        <p:nvGraphicFramePr>
          <p:cNvPr id="5" name="コンテンツ プレースホルダー 9">
            <a:extLst>
              <a:ext uri="{FF2B5EF4-FFF2-40B4-BE49-F238E27FC236}">
                <a16:creationId xmlns:a16="http://schemas.microsoft.com/office/drawing/2014/main" id="{3C4E30A5-C6E7-407E-97E1-FE81CE0CA3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115525"/>
              </p:ext>
            </p:extLst>
          </p:nvPr>
        </p:nvGraphicFramePr>
        <p:xfrm>
          <a:off x="535350" y="1390239"/>
          <a:ext cx="8798894" cy="238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1884">
                  <a:extLst>
                    <a:ext uri="{9D8B030D-6E8A-4147-A177-3AD203B41FA5}">
                      <a16:colId xmlns:a16="http://schemas.microsoft.com/office/drawing/2014/main" val="1042534304"/>
                    </a:ext>
                  </a:extLst>
                </a:gridCol>
                <a:gridCol w="2285670">
                  <a:extLst>
                    <a:ext uri="{9D8B030D-6E8A-4147-A177-3AD203B41FA5}">
                      <a16:colId xmlns:a16="http://schemas.microsoft.com/office/drawing/2014/main" val="1974721687"/>
                    </a:ext>
                  </a:extLst>
                </a:gridCol>
                <a:gridCol w="2285670">
                  <a:extLst>
                    <a:ext uri="{9D8B030D-6E8A-4147-A177-3AD203B41FA5}">
                      <a16:colId xmlns:a16="http://schemas.microsoft.com/office/drawing/2014/main" val="226420828"/>
                    </a:ext>
                  </a:extLst>
                </a:gridCol>
                <a:gridCol w="2285670">
                  <a:extLst>
                    <a:ext uri="{9D8B030D-6E8A-4147-A177-3AD203B41FA5}">
                      <a16:colId xmlns:a16="http://schemas.microsoft.com/office/drawing/2014/main" val="266283620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kumimoji="1" lang="ja-JP" altLang="en-US" sz="900" b="1" i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 RACQUET BAG (9pcs)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BA92229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 RACQUET BAG (6pcs)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BA92226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PRO TOURNAMENT BAG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BA92231W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78834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 kern="12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Color</a:t>
                      </a:r>
                      <a:endParaRPr lang="ja-JP" altLang="en-US" sz="900" b="1" i="0" kern="120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Scarlet (651)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12594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Size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78 x 38 x 34 cm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78 x 30 x 34 cm</a:t>
                      </a: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ja-JP" altLang="en-US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75×19×33 </a:t>
                      </a:r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68251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Technology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425136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Origin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Vietnam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kern="1200" baseline="0">
                        <a:solidFill>
                          <a:schemeClr val="dk1"/>
                        </a:solidFill>
                        <a:latin typeface="Helvetica" pitchFamily="2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59407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Launch 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baseline="0" noProof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January</a:t>
                      </a:r>
                      <a:r>
                        <a:rPr kumimoji="1" lang="en-US" sz="900" b="0" i="0" u="none" strike="noStrike" baseline="0" noProof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2023</a:t>
                      </a: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900" b="0" i="0" baseline="0">
                        <a:latin typeface="Helvetica" pitchFamily="2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21532"/>
                  </a:ext>
                </a:extLst>
              </a:tr>
            </a:tbl>
          </a:graphicData>
        </a:graphic>
      </p:graphicFrame>
      <p:pic>
        <p:nvPicPr>
          <p:cNvPr id="21" name="グラフィックス 20">
            <a:extLst>
              <a:ext uri="{FF2B5EF4-FFF2-40B4-BE49-F238E27FC236}">
                <a16:creationId xmlns:a16="http://schemas.microsoft.com/office/drawing/2014/main" id="{C7A96698-E3F5-4B8D-8E67-8C21776346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40086" y="2703702"/>
            <a:ext cx="305557" cy="289475"/>
          </a:xfrm>
          <a:prstGeom prst="rect">
            <a:avLst/>
          </a:prstGeom>
        </p:spPr>
      </p:pic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CA1E3DA4-7716-48F4-A4B6-A4FEAC4A280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2165" y="2696805"/>
            <a:ext cx="286795" cy="301890"/>
          </a:xfrm>
          <a:prstGeom prst="rect">
            <a:avLst/>
          </a:prstGeom>
        </p:spPr>
      </p:pic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86E3BC03-E1E8-4D83-9CB9-ED57483533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38633" y="2712130"/>
            <a:ext cx="201846" cy="274304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BD806CED-9EF3-4ED1-AD71-C76A56FCC59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6578" y="2703702"/>
            <a:ext cx="305557" cy="289475"/>
          </a:xfrm>
          <a:prstGeom prst="rect">
            <a:avLst/>
          </a:prstGeom>
        </p:spPr>
      </p:pic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8258797F-3F1D-44FF-A06C-CC08B58E68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8657" y="2696805"/>
            <a:ext cx="286795" cy="301890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21C12C03-DE65-439D-944F-E99E8191CD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05125" y="2712130"/>
            <a:ext cx="201846" cy="274304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CC495C0C-C323-4084-AC1A-87BCCE46C4A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4312" y="2703702"/>
            <a:ext cx="305557" cy="289475"/>
          </a:xfrm>
          <a:prstGeom prst="rect">
            <a:avLst/>
          </a:prstGeom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9252B11F-D6BC-4EFE-A990-3F9EEDD74BD9}"/>
              </a:ext>
            </a:extLst>
          </p:cNvPr>
          <p:cNvSpPr txBox="1">
            <a:spLocks/>
          </p:cNvSpPr>
          <p:nvPr/>
        </p:nvSpPr>
        <p:spPr>
          <a:xfrm>
            <a:off x="620842" y="363537"/>
            <a:ext cx="10515600" cy="781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50000"/>
                  </a:schemeClr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  <a:ea typeface="游ゴシック Light" panose="020B0300000000000000" pitchFamily="50" charset="-128"/>
                <a:cs typeface="+mj-cs"/>
              </a:rPr>
              <a:t>SPECS</a:t>
            </a:r>
          </a:p>
        </p:txBody>
      </p:sp>
      <p:graphicFrame>
        <p:nvGraphicFramePr>
          <p:cNvPr id="12" name="コンテンツ プレースホルダー 9">
            <a:extLst>
              <a:ext uri="{FF2B5EF4-FFF2-40B4-BE49-F238E27FC236}">
                <a16:creationId xmlns:a16="http://schemas.microsoft.com/office/drawing/2014/main" id="{B0824D43-525E-473E-8EB7-2E352B7DE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4742111"/>
              </p:ext>
            </p:extLst>
          </p:nvPr>
        </p:nvGraphicFramePr>
        <p:xfrm>
          <a:off x="535349" y="3937502"/>
          <a:ext cx="11084400" cy="238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400">
                  <a:extLst>
                    <a:ext uri="{9D8B030D-6E8A-4147-A177-3AD203B41FA5}">
                      <a16:colId xmlns:a16="http://schemas.microsoft.com/office/drawing/2014/main" val="104253430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1154333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6354051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9747216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57181612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kumimoji="1" lang="ja-JP" altLang="en-US" sz="900" b="1" i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TEAM RACQUET BAG (12pcs)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BA423212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TEAM RACQUET BAG (9pcs)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BA42329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TEAM RACQUET BAG (6pcs)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BA42326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TEAM BACKPACK S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en-US" altLang="ja-JP" sz="900" b="1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メイリオ" panose="020B0604030504040204" pitchFamily="50" charset="-128"/>
                          <a:cs typeface="Helvetica" panose="020B0604020202020204" pitchFamily="34" charset="0"/>
                        </a:rPr>
                        <a:t>BA42312S</a:t>
                      </a:r>
                      <a:endParaRPr lang="ja-JP" altLang="en-US" sz="900" b="1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メイリオ" panose="020B0604030504040204" pitchFamily="50" charset="-128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378834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900" b="1" i="0" kern="120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Color</a:t>
                      </a:r>
                      <a:endParaRPr lang="ja-JP" altLang="en-US" sz="900" b="1" i="0" kern="120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Scarlet (651)</a:t>
                      </a: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90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312594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Size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75×40×31cm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75×30×31cm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75×22×31cm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ja-JP" sz="90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29×15×50cm</a:t>
                      </a:r>
                      <a:endParaRPr kumimoji="1" lang="en-US" altLang="ja-JP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68251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Technology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b="0" i="0" baseline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425136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Origin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kern="1200" baseline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China</a:t>
                      </a: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kern="1200" baseline="0">
                        <a:solidFill>
                          <a:schemeClr val="tx1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59407"/>
                  </a:ext>
                </a:extLst>
              </a:tr>
              <a:tr h="369095"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Launch </a:t>
                      </a:r>
                    </a:p>
                  </a:txBody>
                  <a:tcPr marL="35669" marR="35669" marT="35669" marB="35669" anchor="ctr">
                    <a:solidFill>
                      <a:schemeClr val="accent3"/>
                    </a:solidFill>
                  </a:tcPr>
                </a:tc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i="0" u="none" strike="noStrike" baseline="0" noProof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January</a:t>
                      </a:r>
                      <a:r>
                        <a:rPr kumimoji="1" lang="en-US" sz="900" b="0" i="0" u="none" strike="noStrike" baseline="0" noProof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2023</a:t>
                      </a: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kumimoji="1" lang="ja-JP" altLang="en-US" sz="900" u="none" strike="noStrike" noProof="0">
                        <a:solidFill>
                          <a:schemeClr val="tx1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85605" marR="85605" marT="42802" marB="42802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21532"/>
                  </a:ext>
                </a:extLst>
              </a:tr>
            </a:tbl>
          </a:graphicData>
        </a:graphic>
      </p:graphicFrame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C2E2E7ED-C5EB-49C7-907A-C039BDB1EB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5962" y="5236018"/>
            <a:ext cx="293093" cy="277667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2D9CF506-CB53-420E-B9EA-7B0DADD273C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78835" y="5244446"/>
            <a:ext cx="193612" cy="263114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4F75DE19-8F19-4051-B60D-2CACFBDCDF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5038" y="5236018"/>
            <a:ext cx="275096" cy="277667"/>
          </a:xfrm>
          <a:prstGeom prst="rect">
            <a:avLst/>
          </a:prstGeom>
        </p:spPr>
      </p:pic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3067597B-FE04-4A8A-A21A-992E5C7658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9151" y="5236018"/>
            <a:ext cx="293093" cy="277667"/>
          </a:xfrm>
          <a:prstGeom prst="rect">
            <a:avLst/>
          </a:prstGeom>
        </p:spPr>
      </p:pic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1D7AB948-1C48-4BC1-96F4-44BF7EF33A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09074" y="5241194"/>
            <a:ext cx="359946" cy="301890"/>
          </a:xfrm>
          <a:prstGeom prst="rect">
            <a:avLst/>
          </a:prstGeom>
        </p:spPr>
      </p:pic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9B9FAD3A-9618-4C08-9AA2-D95C77E195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7662" y="5227590"/>
            <a:ext cx="293093" cy="277667"/>
          </a:xfrm>
          <a:prstGeom prst="rect">
            <a:avLst/>
          </a:prstGeom>
        </p:spPr>
      </p:pic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1FCD18D7-8DB3-4D12-A9A0-1CB02C6CEA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0535" y="5236018"/>
            <a:ext cx="193612" cy="263114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A402CDA1-0ACD-47D9-AC07-DB70DC51EE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3133" y="5227590"/>
            <a:ext cx="293093" cy="277667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633EC1E8-436F-4DD9-B2A3-B533D8C2247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66006" y="5236018"/>
            <a:ext cx="193612" cy="26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1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E8C8-8BFD-4A47-B433-7B753F57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2E9E59E7-16C6-4D22-8E07-BE90C4475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842" y="1195952"/>
            <a:ext cx="10515600" cy="628650"/>
          </a:xfrm>
        </p:spPr>
        <p:txBody>
          <a:bodyPr/>
          <a:lstStyle/>
          <a:p>
            <a:r>
              <a:rPr lang="en-US" altLang="ja-JP"/>
              <a:t>POSITIONING &amp; TARGET AUDIENCE</a:t>
            </a:r>
            <a:endParaRPr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7112BC-8862-4637-B4A0-2E274D639A08}"/>
              </a:ext>
            </a:extLst>
          </p:cNvPr>
          <p:cNvSpPr/>
          <p:nvPr/>
        </p:nvSpPr>
        <p:spPr>
          <a:xfrm rot="2700000">
            <a:off x="8720717" y="4230941"/>
            <a:ext cx="1440000" cy="1440000"/>
          </a:xfrm>
          <a:prstGeom prst="rect">
            <a:avLst/>
          </a:prstGeom>
          <a:solidFill>
            <a:srgbClr val="4B4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BF5DDF7-8EB3-489F-BBBE-B4C28C34DB90}"/>
              </a:ext>
            </a:extLst>
          </p:cNvPr>
          <p:cNvGrpSpPr/>
          <p:nvPr/>
        </p:nvGrpSpPr>
        <p:grpSpPr>
          <a:xfrm>
            <a:off x="7020282" y="1336176"/>
            <a:ext cx="4898390" cy="4301155"/>
            <a:chOff x="3249970" y="1469399"/>
            <a:chExt cx="5587387" cy="4906147"/>
          </a:xfrm>
        </p:grpSpPr>
        <p:sp>
          <p:nvSpPr>
            <p:cNvPr id="11" name="直方体 10">
              <a:extLst>
                <a:ext uri="{FF2B5EF4-FFF2-40B4-BE49-F238E27FC236}">
                  <a16:creationId xmlns:a16="http://schemas.microsoft.com/office/drawing/2014/main" id="{8EF48705-9786-42F5-B6D6-1B1FBD923E65}"/>
                </a:ext>
              </a:extLst>
            </p:cNvPr>
            <p:cNvSpPr/>
            <p:nvPr/>
          </p:nvSpPr>
          <p:spPr>
            <a:xfrm rot="8100000">
              <a:off x="4778948" y="1469399"/>
              <a:ext cx="2463821" cy="2463821"/>
            </a:xfrm>
            <a:prstGeom prst="cube">
              <a:avLst>
                <a:gd name="adj" fmla="val 16626"/>
              </a:avLst>
            </a:prstGeom>
            <a:solidFill>
              <a:srgbClr val="009A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0" name="直方体 9">
              <a:extLst>
                <a:ext uri="{FF2B5EF4-FFF2-40B4-BE49-F238E27FC236}">
                  <a16:creationId xmlns:a16="http://schemas.microsoft.com/office/drawing/2014/main" id="{6AC180AF-12C1-4652-B7D3-2BB6AAA773E3}"/>
                </a:ext>
              </a:extLst>
            </p:cNvPr>
            <p:cNvSpPr/>
            <p:nvPr/>
          </p:nvSpPr>
          <p:spPr>
            <a:xfrm rot="8100000">
              <a:off x="3332653" y="2938221"/>
              <a:ext cx="2463821" cy="2463821"/>
            </a:xfrm>
            <a:prstGeom prst="cube">
              <a:avLst>
                <a:gd name="adj" fmla="val 16626"/>
              </a:avLst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12" name="直方体 11">
              <a:extLst>
                <a:ext uri="{FF2B5EF4-FFF2-40B4-BE49-F238E27FC236}">
                  <a16:creationId xmlns:a16="http://schemas.microsoft.com/office/drawing/2014/main" id="{B9E315CF-B001-4886-9D27-F9BB0BB0364C}"/>
                </a:ext>
              </a:extLst>
            </p:cNvPr>
            <p:cNvSpPr/>
            <p:nvPr/>
          </p:nvSpPr>
          <p:spPr>
            <a:xfrm rot="8100000">
              <a:off x="6223352" y="2928285"/>
              <a:ext cx="2463821" cy="2463821"/>
            </a:xfrm>
            <a:prstGeom prst="cube">
              <a:avLst>
                <a:gd name="adj" fmla="val 1662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5772BB46-CC44-4EE2-8800-A5BEE478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55106" y="3905320"/>
              <a:ext cx="2295820" cy="192100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40D0C9A-997D-4D0A-AB99-9BDF9E303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7004" y="3879042"/>
              <a:ext cx="2412957" cy="212062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078BE02E-6D9E-4FB1-A4B4-CA947FE5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</a:blip>
            <a:stretch>
              <a:fillRect/>
            </a:stretch>
          </p:blipFill>
          <p:spPr>
            <a:xfrm>
              <a:off x="5219443" y="5219251"/>
              <a:ext cx="1674756" cy="538314"/>
            </a:xfrm>
            <a:prstGeom prst="rect">
              <a:avLst/>
            </a:pr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CB1EF4D-D06C-4BB5-A2DD-B89C65DC429D}"/>
                </a:ext>
              </a:extLst>
            </p:cNvPr>
            <p:cNvSpPr/>
            <p:nvPr/>
          </p:nvSpPr>
          <p:spPr>
            <a:xfrm>
              <a:off x="4706984" y="2683394"/>
              <a:ext cx="26077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Light"/>
                  <a:cs typeface="Arial" panose="020B0604020202020204" pitchFamily="34" charset="0"/>
                </a:rPr>
                <a:t>Control</a:t>
              </a:r>
              <a:endParaRPr lang="ja-JP" altLang="en-US" sz="2000" b="1" cap="all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anose="020B0604020202020204" pitchFamily="34" charset="0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B7CE31B5-6499-409E-B73B-AE4FA7675C38}"/>
                </a:ext>
              </a:extLst>
            </p:cNvPr>
            <p:cNvSpPr/>
            <p:nvPr/>
          </p:nvSpPr>
          <p:spPr>
            <a:xfrm>
              <a:off x="3249970" y="4261729"/>
              <a:ext cx="26077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Light"/>
                  <a:cs typeface="Arial" panose="020B0604020202020204" pitchFamily="34" charset="0"/>
                </a:rPr>
                <a:t>Power</a:t>
              </a:r>
              <a:endParaRPr lang="ja-JP" altLang="en-US" sz="2000" b="1" cap="all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anose="020B0604020202020204" pitchFamily="34" charset="0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B9D51844-6724-4023-947D-094078D57C23}"/>
                </a:ext>
              </a:extLst>
            </p:cNvPr>
            <p:cNvSpPr/>
            <p:nvPr/>
          </p:nvSpPr>
          <p:spPr>
            <a:xfrm>
              <a:off x="6229611" y="4245632"/>
              <a:ext cx="26077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Light"/>
                  <a:cs typeface="Arial" panose="020B0604020202020204" pitchFamily="34" charset="0"/>
                </a:rPr>
                <a:t>Spin</a:t>
              </a:r>
              <a:endParaRPr lang="ja-JP" altLang="en-US" sz="2000" b="1" cap="all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anose="020B0604020202020204" pitchFamily="34" charset="0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B9A0311-95FF-4C93-BECA-A2D731EDE1AC}"/>
                </a:ext>
              </a:extLst>
            </p:cNvPr>
            <p:cNvSpPr/>
            <p:nvPr/>
          </p:nvSpPr>
          <p:spPr>
            <a:xfrm>
              <a:off x="4972810" y="5568090"/>
              <a:ext cx="2076094" cy="807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>
                  <a:ln w="0"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Light"/>
                  <a:cs typeface="Arial" panose="020B0604020202020204" pitchFamily="34" charset="0"/>
                </a:rPr>
                <a:t>Premium Comfort</a:t>
              </a:r>
              <a:endParaRPr lang="ja-JP" altLang="en-US" sz="2000" b="1" cap="all">
                <a:ln w="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Arial" panose="020B0604020202020204" pitchFamily="34" charset="0"/>
              </a:endParaRPr>
            </a:p>
          </p:txBody>
        </p:sp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82CD744-A37F-4316-A172-B5CCD191C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1"/>
            <a:ext cx="5827823" cy="1075353"/>
          </a:xfrm>
        </p:spPr>
        <p:txBody>
          <a:bodyPr>
            <a:normAutofit/>
          </a:bodyPr>
          <a:lstStyle/>
          <a:p>
            <a:r>
              <a:rPr lang="en-US" sz="1800"/>
              <a:t>The VCORE series targets an intermediate and advanced players looking for maximum spin.  </a:t>
            </a:r>
            <a:endParaRPr lang="en-US" sz="1800">
              <a:highlight>
                <a:srgbClr val="FFFF00"/>
              </a:highlight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FABF968C-067F-484C-9025-2C260DBEA9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30" b="43860"/>
          <a:stretch/>
        </p:blipFill>
        <p:spPr>
          <a:xfrm>
            <a:off x="7850638" y="1841018"/>
            <a:ext cx="3180159" cy="54951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0A52F2-B215-49FE-BB02-AC2EA459DA35}"/>
              </a:ext>
            </a:extLst>
          </p:cNvPr>
          <p:cNvSpPr/>
          <p:nvPr/>
        </p:nvSpPr>
        <p:spPr>
          <a:xfrm rot="2657007">
            <a:off x="9822273" y="2571715"/>
            <a:ext cx="1800000" cy="1800000"/>
          </a:xfrm>
          <a:prstGeom prst="rect">
            <a:avLst/>
          </a:prstGeom>
          <a:noFill/>
          <a:ln w="539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10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85B4-6CC9-094B-AC88-C1D9C9E7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427C7-BBB8-3741-97BD-36A1DDB32B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DEVELOPMENT CONCEPT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05807A-E1B9-4748-AD6A-635DF21595F5}"/>
              </a:ext>
            </a:extLst>
          </p:cNvPr>
          <p:cNvSpPr txBox="1">
            <a:spLocks/>
          </p:cNvSpPr>
          <p:nvPr/>
        </p:nvSpPr>
        <p:spPr>
          <a:xfrm>
            <a:off x="620842" y="1858036"/>
            <a:ext cx="6474021" cy="4895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>
                <a:latin typeface="Helvetica"/>
                <a:cs typeface="Helvetica"/>
              </a:rPr>
              <a:t>Create a new racquet with increased topspin, maneuverability, and stability </a:t>
            </a:r>
            <a:endParaRPr lang="en-US" sz="2400" i="1"/>
          </a:p>
          <a:p>
            <a:r>
              <a:rPr lang="en-US" altLang="ja-JP" sz="2400" b="1">
                <a:latin typeface="Helvetica"/>
                <a:ea typeface="游ゴシック"/>
                <a:cs typeface="Helvetica"/>
              </a:rPr>
              <a:t>MANEUVERABILITY</a:t>
            </a:r>
          </a:p>
          <a:p>
            <a:r>
              <a:rPr lang="en-US" altLang="ja-JP" sz="2000">
                <a:latin typeface="Helvetica"/>
                <a:ea typeface="游ゴシック"/>
                <a:cs typeface="Helvetica"/>
              </a:rPr>
              <a:t>Minimizing resistance creates a fast, speedy racquet </a:t>
            </a:r>
          </a:p>
          <a:p>
            <a:r>
              <a:rPr lang="en-US" altLang="ja-JP" sz="2400" b="1">
                <a:latin typeface="Helvetica"/>
                <a:ea typeface="游ゴシック"/>
                <a:cs typeface="Helvetica"/>
              </a:rPr>
              <a:t>TOPSPIN</a:t>
            </a:r>
          </a:p>
          <a:p>
            <a:r>
              <a:rPr lang="en-US" altLang="ja-JP" sz="2000">
                <a:latin typeface="Helvetica"/>
                <a:ea typeface="游ゴシック"/>
                <a:cs typeface="Helvetica"/>
              </a:rPr>
              <a:t>A high trajectory launch angle produces heavy topspin</a:t>
            </a:r>
          </a:p>
          <a:p>
            <a:r>
              <a:rPr lang="en-US" altLang="ja-JP" sz="2400" b="1">
                <a:latin typeface="Helvetica"/>
                <a:ea typeface="游ゴシック"/>
                <a:cs typeface="Helvetica"/>
              </a:rPr>
              <a:t>STRING SNAPBACK</a:t>
            </a:r>
            <a:endParaRPr lang="en-US" altLang="ja-JP" sz="2400" b="1">
              <a:ea typeface="游ゴシック"/>
              <a:cs typeface="Helvetica"/>
            </a:endParaRPr>
          </a:p>
          <a:p>
            <a:r>
              <a:rPr lang="en-US" altLang="ja-JP" sz="2000">
                <a:latin typeface="Helvetica"/>
                <a:ea typeface="游ゴシック"/>
                <a:cs typeface="Helvetica"/>
              </a:rPr>
              <a:t>Faster string snapback produces greater spin </a:t>
            </a:r>
            <a:endParaRPr lang="en-US" altLang="ja-JP" sz="2000">
              <a:ea typeface="游ゴシック"/>
              <a:cs typeface="Helvetica"/>
            </a:endParaRPr>
          </a:p>
          <a:p>
            <a:r>
              <a:rPr lang="en-US" altLang="ja-JP" sz="2400" b="1">
                <a:latin typeface="Helvetica"/>
                <a:ea typeface="游ゴシック"/>
                <a:cs typeface="Helvetica"/>
              </a:rPr>
              <a:t>RACQUET TORQUE</a:t>
            </a:r>
            <a:endParaRPr lang="en-US" altLang="ja-JP" sz="2400">
              <a:latin typeface="Helvetica"/>
              <a:ea typeface="游ゴシック"/>
              <a:cs typeface="Helvetica"/>
            </a:endParaRPr>
          </a:p>
          <a:p>
            <a:r>
              <a:rPr lang="en-US" altLang="ja-JP" sz="2000">
                <a:latin typeface="Helvetica"/>
                <a:ea typeface="游ゴシック"/>
                <a:cs typeface="Helvetica"/>
              </a:rPr>
              <a:t>Making the frame more stable (less torque) results in more control </a:t>
            </a:r>
          </a:p>
          <a:p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298598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85B4-6CC9-094B-AC88-C1D9C9E7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32234E-EABF-2B43-BF7F-798A634FEEB7}"/>
              </a:ext>
            </a:extLst>
          </p:cNvPr>
          <p:cNvSpPr txBox="1">
            <a:spLocks/>
          </p:cNvSpPr>
          <p:nvPr/>
        </p:nvSpPr>
        <p:spPr>
          <a:xfrm>
            <a:off x="846769" y="3726111"/>
            <a:ext cx="10736271" cy="78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/>
              <a:t>SPIN | SPEED | SNAPBACK | STABILITY</a:t>
            </a:r>
            <a:endParaRPr 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337A77-C30A-49F3-BFA2-7FE2AD0C00E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74" y="2850621"/>
            <a:ext cx="6873052" cy="57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3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85B4-6CC9-094B-AC88-C1D9C9E79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427C7-BBB8-3741-97BD-36A1DDB32B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DESIGN CONCEPT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05807A-E1B9-4748-AD6A-635DF21595F5}"/>
              </a:ext>
            </a:extLst>
          </p:cNvPr>
          <p:cNvSpPr txBox="1">
            <a:spLocks/>
          </p:cNvSpPr>
          <p:nvPr/>
        </p:nvSpPr>
        <p:spPr>
          <a:xfrm>
            <a:off x="620842" y="1858036"/>
            <a:ext cx="72429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60000"/>
              <a:buFontTx/>
              <a:buNone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Ø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5E28D4-8978-E74D-8C37-51DF77917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1" y="1824602"/>
            <a:ext cx="5930787" cy="33863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/>
            <a:r>
              <a:rPr lang="en-US" altLang="ja-JP" sz="1800">
                <a:latin typeface="Helvetica"/>
                <a:ea typeface="游ゴシック"/>
                <a:cs typeface="Helvetica"/>
              </a:rPr>
              <a:t>The highly-recognizable VCORE series remains red.  </a:t>
            </a:r>
            <a:endParaRPr lang="en-US" altLang="ja-JP" sz="1800"/>
          </a:p>
          <a:p>
            <a:pPr indent="-228600"/>
            <a:r>
              <a:rPr lang="en-US" sz="1800">
                <a:latin typeface="Helvetica"/>
                <a:cs typeface="Helvetica"/>
              </a:rPr>
              <a:t>Light (</a:t>
            </a:r>
            <a:r>
              <a:rPr lang="en-US" sz="1800" err="1">
                <a:latin typeface="Helvetica"/>
                <a:cs typeface="Helvetica"/>
              </a:rPr>
              <a:t>purpleish</a:t>
            </a:r>
            <a:r>
              <a:rPr lang="en-US" sz="1800">
                <a:latin typeface="Helvetica"/>
                <a:cs typeface="Helvetica"/>
              </a:rPr>
              <a:t>) and dark (blue) accent colors on the dark red base give the racquet a distinct, fresh look. </a:t>
            </a:r>
            <a:endParaRPr lang="en-US" sz="1800">
              <a:latin typeface="Helvetica" pitchFamily="2" charset="0"/>
              <a:cs typeface="Helvetica"/>
            </a:endParaRPr>
          </a:p>
          <a:p>
            <a:pPr indent="-228600"/>
            <a:r>
              <a:rPr lang="en-US" altLang="ja-JP" sz="1800">
                <a:latin typeface="Helvetica"/>
                <a:ea typeface="游ゴシック"/>
                <a:cs typeface="Helvetica"/>
              </a:rPr>
              <a:t>A simple composition with inorganic typeface keeps the design premium, rich, and sophisticated.</a:t>
            </a:r>
          </a:p>
          <a:p>
            <a:pPr indent="-228600"/>
            <a:r>
              <a:rPr lang="en-US" sz="1800">
                <a:latin typeface="Helvetica"/>
                <a:cs typeface="Helvetica"/>
              </a:rPr>
              <a:t>To differentiate the series, “07VC” (alluding to the 7</a:t>
            </a:r>
            <a:r>
              <a:rPr lang="en-US" sz="1800" baseline="30000">
                <a:latin typeface="Helvetica"/>
                <a:cs typeface="Helvetica"/>
              </a:rPr>
              <a:t>th</a:t>
            </a:r>
            <a:r>
              <a:rPr lang="en-US" sz="1800">
                <a:latin typeface="Helvetica"/>
                <a:cs typeface="Helvetica"/>
              </a:rPr>
              <a:t> generation VCORE) is strategically placed.</a:t>
            </a:r>
          </a:p>
          <a:p>
            <a:r>
              <a:rPr lang="en-US" sz="1800">
                <a:latin typeface="Helvetica"/>
                <a:cs typeface="Helvetica"/>
              </a:rPr>
              <a:t>Color Code: Scarlett | 651 SCLT</a:t>
            </a:r>
          </a:p>
          <a:p>
            <a:endParaRPr lang="en-US" sz="1800">
              <a:cs typeface="Helvetica"/>
            </a:endParaRPr>
          </a:p>
          <a:p>
            <a:endParaRPr lang="ja-JP" altLang="en-US" sz="1800">
              <a:ea typeface="游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67587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3333-61DE-5843-816D-E1013FDE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D6A9A-CA74-2B45-8294-1EA3A50AF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VCORE | 7</a:t>
            </a:r>
            <a:r>
              <a:rPr lang="en-US" baseline="30000"/>
              <a:t>th</a:t>
            </a:r>
            <a:r>
              <a:rPr lang="en-US"/>
              <a:t> GEN.</a:t>
            </a:r>
          </a:p>
        </p:txBody>
      </p:sp>
    </p:spTree>
    <p:extLst>
      <p:ext uri="{BB962C8B-B14F-4D97-AF65-F5344CB8AC3E}">
        <p14:creationId xmlns:p14="http://schemas.microsoft.com/office/powerpoint/2010/main" val="1846986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901A6-8046-B34D-A5F1-F754F29B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C3019-EB73-8C49-BCC2-3D3EF0E31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WHAT’S NEW?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846986C-0B26-4D34-B012-79E2123BC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42" y="1824602"/>
            <a:ext cx="4545048" cy="4351338"/>
          </a:xfrm>
        </p:spPr>
        <p:txBody>
          <a:bodyPr>
            <a:normAutofit/>
          </a:bodyPr>
          <a:lstStyle/>
          <a:p>
            <a:r>
              <a:rPr lang="en-US">
                <a:latin typeface="Helvetica" pitchFamily="2" charset="0"/>
              </a:rPr>
              <a:t>Materials</a:t>
            </a:r>
          </a:p>
          <a:p>
            <a:pPr lvl="1"/>
            <a:r>
              <a:rPr lang="en-US">
                <a:latin typeface="Helvetica" pitchFamily="2" charset="0"/>
              </a:rPr>
              <a:t>Silicone</a:t>
            </a:r>
            <a:r>
              <a:rPr lang="en-US"/>
              <a:t> Oil Infused Grommet</a:t>
            </a:r>
            <a:endParaRPr lang="en-US">
              <a:latin typeface="Helvetica" pitchFamily="2" charset="0"/>
            </a:endParaRPr>
          </a:p>
          <a:p>
            <a:pPr marL="457200" lvl="1" indent="0">
              <a:buNone/>
            </a:pPr>
            <a:endParaRPr lang="en-US">
              <a:latin typeface="Helvetica" pitchFamily="2" charset="0"/>
            </a:endParaRPr>
          </a:p>
          <a:p>
            <a:r>
              <a:rPr lang="en-US"/>
              <a:t>Structure</a:t>
            </a:r>
          </a:p>
          <a:p>
            <a:pPr lvl="1"/>
            <a:r>
              <a:rPr lang="en-US"/>
              <a:t>New Frame Shape</a:t>
            </a:r>
          </a:p>
          <a:p>
            <a:pPr lvl="1"/>
            <a:r>
              <a:rPr lang="en-US"/>
              <a:t>New Shaft End Design</a:t>
            </a:r>
          </a:p>
          <a:p>
            <a:endParaRPr lang="en-US">
              <a:latin typeface="Helvetica" pitchFamily="2" charset="0"/>
            </a:endParaRPr>
          </a:p>
          <a:p>
            <a:endParaRPr lang="en-US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1405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spcFirstLastPara="0" vert="horz" wrap="square" lIns="356637" tIns="21336" rIns="313965" bIns="21336" numCol="1" spcCol="1270" anchor="ctr" anchorCtr="0">
        <a:noAutofit/>
      </a:bodyPr>
      <a:lstStyle>
        <a:defPPr marL="0" indent="0" algn="ctr" defTabSz="1066800">
          <a:lnSpc>
            <a:spcPct val="90000"/>
          </a:lnSpc>
          <a:spcBef>
            <a:spcPct val="0"/>
          </a:spcBef>
          <a:spcAft>
            <a:spcPct val="35000"/>
          </a:spcAft>
          <a:buNone/>
          <a:defRPr kumimoji="1" sz="1600" b="1" dirty="0" smtClean="0">
            <a:solidFill>
              <a:schemeClr val="bg1"/>
            </a:solidFill>
            <a:latin typeface="Helvetica" pitchFamily="2" charset="0"/>
            <a:ea typeface="游ゴシック" panose="020B0400000000000000" pitchFamily="50" charset="-128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spcFirstLastPara="0" vert="horz" wrap="square" lIns="356637" tIns="21336" rIns="313965" bIns="21336" numCol="1" spcCol="1270" anchor="ctr" anchorCtr="0">
        <a:noAutofit/>
      </a:bodyPr>
      <a:lstStyle>
        <a:defPPr marL="0" indent="0" algn="ctr" defTabSz="1066800">
          <a:lnSpc>
            <a:spcPct val="90000"/>
          </a:lnSpc>
          <a:spcBef>
            <a:spcPct val="0"/>
          </a:spcBef>
          <a:spcAft>
            <a:spcPct val="35000"/>
          </a:spcAft>
          <a:buNone/>
          <a:defRPr kumimoji="1" sz="1600" b="1" dirty="0" smtClean="0">
            <a:solidFill>
              <a:schemeClr val="bg1"/>
            </a:solidFill>
            <a:latin typeface="Helvetica" pitchFamily="2" charset="0"/>
            <a:ea typeface="游ゴシック" panose="020B0400000000000000" pitchFamily="50" charset="-128"/>
          </a:defRPr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506dffc-f563-45ac-9daf-f421f03be38d">
      <UserInfo>
        <DisplayName>Tennis Strategy / Planning メンバー</DisplayName>
        <AccountId>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FE709DDF7CE0448B2156455FC16321A" ma:contentTypeVersion="4" ma:contentTypeDescription="新しいドキュメントを作成します。" ma:contentTypeScope="" ma:versionID="33103e8cddf50d8d57477d7366e5c625">
  <xsd:schema xmlns:xsd="http://www.w3.org/2001/XMLSchema" xmlns:xs="http://www.w3.org/2001/XMLSchema" xmlns:p="http://schemas.microsoft.com/office/2006/metadata/properties" xmlns:ns2="b7675435-fe40-4318-9638-8a0272d928fe" xmlns:ns3="f506dffc-f563-45ac-9daf-f421f03be38d" targetNamespace="http://schemas.microsoft.com/office/2006/metadata/properties" ma:root="true" ma:fieldsID="e6c0999061aff9f8b5d298eec85ec8ed" ns2:_="" ns3:_="">
    <xsd:import namespace="b7675435-fe40-4318-9638-8a0272d928fe"/>
    <xsd:import namespace="f506dffc-f563-45ac-9daf-f421f03be3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75435-fe40-4318-9638-8a0272d92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6dffc-f563-45ac-9daf-f421f03be3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2D5019-4658-4144-A2AF-AC985E31F944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b7675435-fe40-4318-9638-8a0272d928fe"/>
    <ds:schemaRef ds:uri="f506dffc-f563-45ac-9daf-f421f03be38d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AD7DC0-4789-4177-BD78-619AF4FD45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730B7B7-BE00-4527-A251-816FA46337A2}">
  <ds:schemaRefs>
    <ds:schemaRef ds:uri="b7675435-fe40-4318-9638-8a0272d928fe"/>
    <ds:schemaRef ds:uri="f506dffc-f563-45ac-9daf-f421f03be3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4158</TotalTime>
  <Words>1961</Words>
  <Application>Microsoft Office PowerPoint</Application>
  <PresentationFormat>Breedbeeld</PresentationFormat>
  <Paragraphs>539</Paragraphs>
  <Slides>34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5</vt:i4>
      </vt:variant>
      <vt:variant>
        <vt:lpstr>Diatitels</vt:lpstr>
      </vt:variant>
      <vt:variant>
        <vt:i4>34</vt:i4>
      </vt:variant>
    </vt:vector>
  </HeadingPairs>
  <TitlesOfParts>
    <vt:vector size="49" baseType="lpstr">
      <vt:lpstr>游ゴシック</vt:lpstr>
      <vt:lpstr>Yu Gothic UI Semilight</vt:lpstr>
      <vt:lpstr>Arial</vt:lpstr>
      <vt:lpstr>Calibri</vt:lpstr>
      <vt:lpstr>Calibri Light</vt:lpstr>
      <vt:lpstr>Helvetica</vt:lpstr>
      <vt:lpstr>Helvetica light</vt:lpstr>
      <vt:lpstr>Helvetica light</vt:lpstr>
      <vt:lpstr>System Font Regular</vt:lpstr>
      <vt:lpstr>Wingdings</vt:lpstr>
      <vt:lpstr>Custom Design</vt:lpstr>
      <vt:lpstr>1_Custom Design</vt:lpstr>
      <vt:lpstr>3_Custom Design</vt:lpstr>
      <vt:lpstr>2_Custom Design</vt:lpstr>
      <vt:lpstr>4_Custom Design</vt:lpstr>
      <vt:lpstr>VCORE 7th GENERATION</vt:lpstr>
      <vt:lpstr>QUICK SELLING POINTS</vt:lpstr>
      <vt:lpstr>BACKGROUND</vt:lpstr>
      <vt:lpstr>BACKGROUND</vt:lpstr>
      <vt:lpstr>BACKGROUND</vt:lpstr>
      <vt:lpstr>BACKGROUND</vt:lpstr>
      <vt:lpstr>BACKGROUND</vt:lpstr>
      <vt:lpstr>TECHNOLOGY</vt:lpstr>
      <vt:lpstr>TECHNOLOGY</vt:lpstr>
      <vt:lpstr>TECHNOLOGY: MATERIAL</vt:lpstr>
      <vt:lpstr>TECHNOLOGY: STRUCTURE</vt:lpstr>
      <vt:lpstr>TECHNOLOGY: STRUCTURE</vt:lpstr>
      <vt:lpstr>TECHNOLOGY: STRUCTURE</vt:lpstr>
      <vt:lpstr>TECHNOLOGY: WHAT’S NEW </vt:lpstr>
      <vt:lpstr>TECHNOLOGY</vt:lpstr>
      <vt:lpstr>TECHNOLOGY</vt:lpstr>
      <vt:lpstr>TECHNOLOGY</vt:lpstr>
      <vt:lpstr>TECHNOLOGY</vt:lpstr>
      <vt:lpstr>TECHNOLOGY: Material</vt:lpstr>
      <vt:lpstr>TECHNOLOGY: Material</vt:lpstr>
      <vt:lpstr>TECHNOLOGY</vt:lpstr>
      <vt:lpstr>PERFORMANCE</vt:lpstr>
      <vt:lpstr>LINE UP &amp; SPECS</vt:lpstr>
      <vt:lpstr>LINE UP</vt:lpstr>
      <vt:lpstr>LINE UP</vt:lpstr>
      <vt:lpstr>LINE UP</vt:lpstr>
      <vt:lpstr>KEY DATES, PLAYERS, &amp; MORE</vt:lpstr>
      <vt:lpstr>PowerPoint-presentatie</vt:lpstr>
      <vt:lpstr>PLAYERS</vt:lpstr>
      <vt:lpstr>QUICK SELLING POINTS</vt:lpstr>
      <vt:lpstr>BAG SET-UP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LaDuca</dc:creator>
  <cp:lastModifiedBy>Rik Moens</cp:lastModifiedBy>
  <cp:revision>12</cp:revision>
  <dcterms:created xsi:type="dcterms:W3CDTF">2020-07-13T00:23:25Z</dcterms:created>
  <dcterms:modified xsi:type="dcterms:W3CDTF">2023-01-09T16:15:31Z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0x0101002FE709DDF7CE0448B2156455FC16321A</vt:lpwstr>
  </property>
</Properties>
</file>